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Kulim Park"/>
      <p:regular r:id="rId35"/>
      <p:bold r:id="rId36"/>
      <p:italic r:id="rId37"/>
      <p:boldItalic r:id="rId38"/>
    </p:embeddedFont>
    <p:embeddedFont>
      <p:font typeface="Manrope"/>
      <p:regular r:id="rId39"/>
      <p:bold r:id="rId40"/>
    </p:embeddedFont>
    <p:embeddedFont>
      <p:font typeface="PT Sans"/>
      <p:regular r:id="rId41"/>
      <p:bold r:id="rId42"/>
      <p:italic r:id="rId43"/>
      <p:boldItalic r:id="rId44"/>
    </p:embeddedFont>
    <p:embeddedFont>
      <p:font typeface="Kulim Park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nrope-bold.fntdata"/><Relationship Id="rId42" Type="http://schemas.openxmlformats.org/officeDocument/2006/relationships/font" Target="fonts/PTSans-bold.fntdata"/><Relationship Id="rId41" Type="http://schemas.openxmlformats.org/officeDocument/2006/relationships/font" Target="fonts/PTSans-regular.fntdata"/><Relationship Id="rId44" Type="http://schemas.openxmlformats.org/officeDocument/2006/relationships/font" Target="fonts/PTSans-boldItalic.fntdata"/><Relationship Id="rId43" Type="http://schemas.openxmlformats.org/officeDocument/2006/relationships/font" Target="fonts/PTSans-italic.fntdata"/><Relationship Id="rId46" Type="http://schemas.openxmlformats.org/officeDocument/2006/relationships/font" Target="fonts/KulimParkSemiBold-bold.fntdata"/><Relationship Id="rId45" Type="http://schemas.openxmlformats.org/officeDocument/2006/relationships/font" Target="fonts/KulimPark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KulimParkSemiBold-boldItalic.fntdata"/><Relationship Id="rId47" Type="http://schemas.openxmlformats.org/officeDocument/2006/relationships/font" Target="fonts/KulimPark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KulimPark-regular.fntdata"/><Relationship Id="rId34" Type="http://schemas.openxmlformats.org/officeDocument/2006/relationships/font" Target="fonts/Roboto-boldItalic.fntdata"/><Relationship Id="rId37" Type="http://schemas.openxmlformats.org/officeDocument/2006/relationships/font" Target="fonts/KulimPark-italic.fntdata"/><Relationship Id="rId36" Type="http://schemas.openxmlformats.org/officeDocument/2006/relationships/font" Target="fonts/KulimPark-bold.fntdata"/><Relationship Id="rId39" Type="http://schemas.openxmlformats.org/officeDocument/2006/relationships/font" Target="fonts/Manrope-regular.fntdata"/><Relationship Id="rId38" Type="http://schemas.openxmlformats.org/officeDocument/2006/relationships/font" Target="fonts/KulimPark-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642aba1fb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642aba1fb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analyzed over 100 countries to determine if a correlation exists between rising temperatures and wine production. While we did see weak to moderate correlation in some countries, overall we determined that a statistically significant correlation cannot be concluded with our current data 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Greece is an example where we see a weak to moderate correlation, with an r-value of -.5. On the top graph, we see that as temperatures have increased, especially over the last decade, wine production has decreased.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South Africa is an example where we see a weak correlation, with an r-value of .39. Temperatures here have fluctuated, but overtime have not increased or decreased significantly. However, wine production has been increasing consistently since 1980. This indicates that there are other factors as play influencing wine production.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a7d85029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a7d85029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One of the questions we </a:t>
            </a:r>
            <a:r>
              <a:rPr lang="en">
                <a:solidFill>
                  <a:schemeClr val="dk1"/>
                </a:solidFill>
              </a:rPr>
              <a:t>wanted to ask was: are new wine industries developing given the rise in temperatures? Theoretically, there must be some regions where grape cultivation is now possible due in part to a warmer climate.</a:t>
            </a:r>
            <a:endParaRPr>
              <a:solidFill>
                <a:schemeClr val="dk1"/>
              </a:solidFill>
            </a:endParaRPr>
          </a:p>
          <a:p>
            <a:pPr indent="-330200" lvl="0" marL="457200" rtl="0" algn="l">
              <a:lnSpc>
                <a:spcPct val="115000"/>
              </a:lnSpc>
              <a:spcBef>
                <a:spcPts val="0"/>
              </a:spcBef>
              <a:spcAft>
                <a:spcPts val="0"/>
              </a:spcAft>
              <a:buClr>
                <a:schemeClr val="dk1"/>
              </a:buClr>
              <a:buSzPts val="1600"/>
              <a:buFont typeface="Manrope"/>
              <a:buChar char="-"/>
            </a:pPr>
            <a:r>
              <a:rPr lang="en">
                <a:solidFill>
                  <a:schemeClr val="dk1"/>
                </a:solidFill>
              </a:rPr>
              <a:t>Unfortunately, after analyzing the data we collected, the answer to that question is inconclusive, as the data we collected tells only a very small part of the story. </a:t>
            </a:r>
            <a:endParaRPr>
              <a:solidFill>
                <a:schemeClr val="dk1"/>
              </a:solidFill>
            </a:endParaRPr>
          </a:p>
          <a:p>
            <a:pPr indent="-330200" lvl="0" marL="457200" rtl="0" algn="l">
              <a:lnSpc>
                <a:spcPct val="115000"/>
              </a:lnSpc>
              <a:spcBef>
                <a:spcPts val="0"/>
              </a:spcBef>
              <a:spcAft>
                <a:spcPts val="0"/>
              </a:spcAft>
              <a:buClr>
                <a:schemeClr val="dk1"/>
              </a:buClr>
              <a:buSzPts val="1600"/>
              <a:buFont typeface="Manrope"/>
              <a:buChar char="-"/>
            </a:pPr>
            <a:r>
              <a:rPr lang="en">
                <a:solidFill>
                  <a:schemeClr val="dk1"/>
                </a:solidFill>
              </a:rPr>
              <a:t>But, given our limited data set, we decided to approach this question by finding countries that had recently experienced an uptick in their wine industry starting in 1990.</a:t>
            </a:r>
            <a:endParaRPr>
              <a:solidFill>
                <a:schemeClr val="dk1"/>
              </a:solidFill>
            </a:endParaRPr>
          </a:p>
          <a:p>
            <a:pPr indent="-330200" lvl="0" marL="457200" rtl="0" algn="l">
              <a:lnSpc>
                <a:spcPct val="115000"/>
              </a:lnSpc>
              <a:spcBef>
                <a:spcPts val="0"/>
              </a:spcBef>
              <a:spcAft>
                <a:spcPts val="0"/>
              </a:spcAft>
              <a:buClr>
                <a:schemeClr val="dk1"/>
              </a:buClr>
              <a:buSzPts val="1600"/>
              <a:buFont typeface="Manrope"/>
              <a:buChar char="-"/>
            </a:pPr>
            <a:r>
              <a:rPr lang="en">
                <a:solidFill>
                  <a:schemeClr val="dk1"/>
                </a:solidFill>
              </a:rPr>
              <a:t>As we can see here, clearly, China is seeing a massive boom in their wine industry with a 1935% growth in their wine production. They are an outlier in the dataset, however, so we’ll look at the other </a:t>
            </a:r>
            <a:endParaRPr>
              <a:solidFill>
                <a:schemeClr val="dk1"/>
              </a:solidFill>
            </a:endParaRPr>
          </a:p>
          <a:p>
            <a:pPr indent="0" lvl="0" marL="457200" rtl="0" algn="l">
              <a:lnSpc>
                <a:spcPct val="115000"/>
              </a:lnSpc>
              <a:spcBef>
                <a:spcPts val="0"/>
              </a:spcBef>
              <a:spcAft>
                <a:spcPts val="0"/>
              </a:spcAft>
              <a:buNone/>
            </a:pPr>
            <a:r>
              <a:rPr b="1" lang="en">
                <a:solidFill>
                  <a:schemeClr val="dk1"/>
                </a:solidFill>
              </a:rPr>
              <a:t>(NEXT SLIDE)</a:t>
            </a:r>
            <a:endParaRPr b="1">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a7d8502967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a7d8502967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a:solidFill>
                  <a:schemeClr val="dk1"/>
                </a:solidFill>
              </a:rPr>
              <a:t>Here is a cleaned up version of the data</a:t>
            </a:r>
            <a:endParaRPr>
              <a:solidFill>
                <a:schemeClr val="dk1"/>
              </a:solidFill>
            </a:endParaRPr>
          </a:p>
          <a:p>
            <a:pPr indent="-330200" lvl="0" marL="457200" rtl="0" algn="l">
              <a:lnSpc>
                <a:spcPct val="115000"/>
              </a:lnSpc>
              <a:spcBef>
                <a:spcPts val="0"/>
              </a:spcBef>
              <a:spcAft>
                <a:spcPts val="0"/>
              </a:spcAft>
              <a:buClr>
                <a:schemeClr val="dk1"/>
              </a:buClr>
              <a:buSzPts val="1600"/>
              <a:buFont typeface="Manrope"/>
              <a:buChar char="-"/>
            </a:pPr>
            <a:r>
              <a:rPr lang="en">
                <a:solidFill>
                  <a:schemeClr val="dk1"/>
                </a:solidFill>
              </a:rPr>
              <a:t>So, by generating a list of </a:t>
            </a:r>
            <a:r>
              <a:rPr lang="en">
                <a:solidFill>
                  <a:schemeClr val="dk1"/>
                </a:solidFill>
              </a:rPr>
              <a:t>countries</a:t>
            </a:r>
            <a:r>
              <a:rPr lang="en">
                <a:solidFill>
                  <a:schemeClr val="dk1"/>
                </a:solidFill>
              </a:rPr>
              <a:t> </a:t>
            </a:r>
            <a:r>
              <a:rPr lang="en">
                <a:solidFill>
                  <a:schemeClr val="dk1"/>
                </a:solidFill>
              </a:rPr>
              <a:t>experiencing</a:t>
            </a:r>
            <a:r>
              <a:rPr lang="en">
                <a:solidFill>
                  <a:schemeClr val="dk1"/>
                </a:solidFill>
              </a:rPr>
              <a:t> a boom in their industry, we were able to compare those metrics against the weather metrics we had collected, mainly: the change in </a:t>
            </a:r>
            <a:r>
              <a:rPr lang="en">
                <a:solidFill>
                  <a:schemeClr val="dk1"/>
                </a:solidFill>
              </a:rPr>
              <a:t>the</a:t>
            </a:r>
            <a:r>
              <a:rPr lang="en">
                <a:solidFill>
                  <a:schemeClr val="dk1"/>
                </a:solidFill>
              </a:rPr>
              <a:t> country’s average </a:t>
            </a:r>
            <a:r>
              <a:rPr lang="en">
                <a:solidFill>
                  <a:schemeClr val="dk1"/>
                </a:solidFill>
              </a:rPr>
              <a:t>temperature</a:t>
            </a:r>
            <a:r>
              <a:rPr lang="en">
                <a:solidFill>
                  <a:schemeClr val="dk1"/>
                </a:solidFill>
              </a:rPr>
              <a:t> over time, and the correlation of average temperature to wine production.</a:t>
            </a:r>
            <a:endParaRPr>
              <a:solidFill>
                <a:schemeClr val="dk1"/>
              </a:solidFill>
            </a:endParaRPr>
          </a:p>
          <a:p>
            <a:pPr indent="0" lvl="0" marL="457200" rtl="0" algn="l">
              <a:lnSpc>
                <a:spcPct val="115000"/>
              </a:lnSpc>
              <a:spcBef>
                <a:spcPts val="0"/>
              </a:spcBef>
              <a:spcAft>
                <a:spcPts val="0"/>
              </a:spcAft>
              <a:buNone/>
            </a:pPr>
            <a:r>
              <a:rPr b="1" lang="en">
                <a:solidFill>
                  <a:schemeClr val="dk1"/>
                </a:solidFill>
              </a:rPr>
              <a:t>(NEXT SLIDE)</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 Zealand(321.16%, r=.2972), Japan(208%, r=.5224), Australia(186.73%, r=.4793), Madagascar(105.58%, r=.46), South Africa, Brazil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a7d8502967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a7d8502967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is New Zealand, for </a:t>
            </a:r>
            <a:r>
              <a:rPr lang="en"/>
              <a:t>example</a:t>
            </a:r>
            <a:r>
              <a:rPr lang="en"/>
              <a:t>, the </a:t>
            </a:r>
            <a:r>
              <a:rPr lang="en"/>
              <a:t>country</a:t>
            </a:r>
            <a:r>
              <a:rPr lang="en"/>
              <a:t> experiencing the largest boom in its wine industry (except for China, of course). </a:t>
            </a:r>
            <a:endParaRPr/>
          </a:p>
          <a:p>
            <a:pPr indent="-298450" lvl="0" marL="457200" rtl="0" algn="l">
              <a:spcBef>
                <a:spcPts val="0"/>
              </a:spcBef>
              <a:spcAft>
                <a:spcPts val="0"/>
              </a:spcAft>
              <a:buSzPts val="1100"/>
              <a:buChar char="-"/>
            </a:pPr>
            <a:r>
              <a:rPr lang="en"/>
              <a:t>Since 1990, </a:t>
            </a:r>
            <a:r>
              <a:rPr lang="en">
                <a:solidFill>
                  <a:schemeClr val="dk1"/>
                </a:solidFill>
              </a:rPr>
              <a:t>New Zealand has seen a 321.16% uptick in its wine production. </a:t>
            </a:r>
            <a:endParaRPr>
              <a:solidFill>
                <a:schemeClr val="dk1"/>
              </a:solidFill>
            </a:endParaRPr>
          </a:p>
          <a:p>
            <a:pPr indent="-298450" lvl="0" marL="457200" rtl="0" algn="l">
              <a:spcBef>
                <a:spcPts val="0"/>
              </a:spcBef>
              <a:spcAft>
                <a:spcPts val="0"/>
              </a:spcAft>
              <a:buSzPts val="1100"/>
              <a:buChar char="-"/>
            </a:pPr>
            <a:r>
              <a:rPr lang="en">
                <a:solidFill>
                  <a:schemeClr val="dk1"/>
                </a:solidFill>
              </a:rPr>
              <a:t>And as we can see, from about 1993 onward, there is a significant upward trend in wine production.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red line here is representing the change in average temperature over time, and from this perspective, it may be difficult to see if there is in fact an upward trend in temperature.</a:t>
            </a:r>
            <a:endParaRPr>
              <a:solidFill>
                <a:schemeClr val="dk1"/>
              </a:solidFill>
            </a:endParaRPr>
          </a:p>
          <a:p>
            <a:pPr indent="0" lvl="0" marL="457200" rtl="0" algn="l">
              <a:spcBef>
                <a:spcPts val="0"/>
              </a:spcBef>
              <a:spcAft>
                <a:spcPts val="0"/>
              </a:spcAft>
              <a:buNone/>
            </a:pPr>
            <a:r>
              <a:rPr lang="en">
                <a:solidFill>
                  <a:schemeClr val="dk1"/>
                </a:solidFill>
              </a:rPr>
              <a:t>(NEXT SLIDE)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a7d8502967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a7d8502967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When we take a look at JUST the </a:t>
            </a:r>
            <a:r>
              <a:rPr lang="en"/>
              <a:t>average</a:t>
            </a:r>
            <a:r>
              <a:rPr lang="en"/>
              <a:t> </a:t>
            </a:r>
            <a:r>
              <a:rPr lang="en"/>
              <a:t>temperature</a:t>
            </a:r>
            <a:r>
              <a:rPr lang="en"/>
              <a:t> over time, we see that there is a weak, approaching moderate correlation between temperature rise and year of .37. </a:t>
            </a:r>
            <a:endParaRPr/>
          </a:p>
          <a:p>
            <a:pPr indent="-298450" lvl="0" marL="457200" rtl="0" algn="l">
              <a:spcBef>
                <a:spcPts val="0"/>
              </a:spcBef>
              <a:spcAft>
                <a:spcPts val="0"/>
              </a:spcAft>
              <a:buSzPts val="1100"/>
              <a:buChar char="-"/>
            </a:pPr>
            <a:r>
              <a:rPr lang="en"/>
              <a:t>At this point, we might be able to say that MAYBE, there is a weak correlation.</a:t>
            </a:r>
            <a:endParaRPr/>
          </a:p>
          <a:p>
            <a:pPr indent="0" lvl="0" marL="457200" rtl="0" algn="l">
              <a:spcBef>
                <a:spcPts val="0"/>
              </a:spcBef>
              <a:spcAft>
                <a:spcPts val="0"/>
              </a:spcAft>
              <a:buNone/>
            </a:pPr>
            <a:r>
              <a:rPr lang="en"/>
              <a:t>(NEXT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a7d8502967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a7d8502967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But now when we look at the correlation between wine production and average temperature, we see that there is essentially no significant correlation between higher temperatures and wine production</a:t>
            </a:r>
            <a:endParaRPr/>
          </a:p>
          <a:p>
            <a:pPr indent="-298450" lvl="0" marL="457200" rtl="0" algn="l">
              <a:spcBef>
                <a:spcPts val="0"/>
              </a:spcBef>
              <a:spcAft>
                <a:spcPts val="0"/>
              </a:spcAft>
              <a:buSzPts val="1100"/>
              <a:buChar char="-"/>
            </a:pPr>
            <a:r>
              <a:rPr lang="en"/>
              <a:t>Thus, it might be safe to say that higher temperatures are NOT having a significant effect on New </a:t>
            </a:r>
            <a:r>
              <a:rPr lang="en"/>
              <a:t>Zealand's</a:t>
            </a:r>
            <a:r>
              <a:rPr lang="en"/>
              <a:t> wine production.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a7d8502967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a7d8502967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look at a country like Japan, however, we begin to see some significant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1990 onwards, we see a an upward trend in wine production, and an overall r-value of .8820, indicating a strong statistical significance in the production of wine over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average temperature also appears to be rising, and if we expand on that information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(NEXT SLIDE)</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a7d8502967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a7d8502967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see that the temperature over time is in fact on the rise, with a moderate r-value of .5401</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(NEXT SLIDE)</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a7d8502967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a7d8502967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now check how higher average temperature affects wine production, we see that higher temperatures are correlated to higher wine production with a moderate r-value of .5224.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does this meant that we can draw a correlation between rising temperatures and wine production?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unfortunately.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learned in class, correlation does not necessarily mean causation, and there are a wide variety of causations behind the production of wine. We did not account for market trends, domestic demand, culinary trends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in mind, we can’t </a:t>
            </a:r>
            <a:r>
              <a:rPr lang="en"/>
              <a:t>definitively</a:t>
            </a:r>
            <a:r>
              <a:rPr lang="en"/>
              <a:t> say that Japan, or any of these countries experiencing an uptick in wine production, are caused by rising temperatures.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6426aeb4d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6426aeb4d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Research question: whether certain regions will see difference in wine production with </a:t>
            </a:r>
            <a:r>
              <a:rPr lang="en"/>
              <a:t>temperature</a:t>
            </a:r>
            <a:r>
              <a:rPr lang="en"/>
              <a:t> change in the future and can we predict it with our data?</a:t>
            </a:r>
            <a:endParaRPr/>
          </a:p>
          <a:p>
            <a:pPr indent="-298450" lvl="0" marL="457200" rtl="0" algn="l">
              <a:spcBef>
                <a:spcPts val="0"/>
              </a:spcBef>
              <a:spcAft>
                <a:spcPts val="0"/>
              </a:spcAft>
              <a:buSzPts val="1100"/>
              <a:buChar char="●"/>
            </a:pPr>
            <a:r>
              <a:rPr lang="en"/>
              <a:t>Here we are looking at the correlation between wine production and temperature measures.</a:t>
            </a:r>
            <a:endParaRPr sz="1200">
              <a:solidFill>
                <a:srgbClr val="D1D5DB"/>
              </a:solidFill>
              <a:highlight>
                <a:srgbClr val="343541"/>
              </a:highlight>
              <a:latin typeface="Roboto"/>
              <a:ea typeface="Roboto"/>
              <a:cs typeface="Roboto"/>
              <a:sym typeface="Roboto"/>
            </a:endParaRPr>
          </a:p>
          <a:p>
            <a:pPr indent="-298450" lvl="0" marL="457200" rtl="0" algn="l">
              <a:spcBef>
                <a:spcPts val="0"/>
              </a:spcBef>
              <a:spcAft>
                <a:spcPts val="0"/>
              </a:spcAft>
              <a:buSzPts val="1100"/>
              <a:buChar char="●"/>
            </a:pPr>
            <a:r>
              <a:rPr lang="en"/>
              <a:t>These are values are between -1 and 1 that measure the strength and direction </a:t>
            </a:r>
            <a:r>
              <a:rPr lang="en"/>
              <a:t>of the relationship </a:t>
            </a:r>
            <a:r>
              <a:rPr lang="en"/>
              <a:t>between two variables.</a:t>
            </a:r>
            <a:endParaRPr/>
          </a:p>
          <a:p>
            <a:pPr indent="-298450" lvl="0" marL="457200" rtl="0" algn="l">
              <a:spcBef>
                <a:spcPts val="0"/>
              </a:spcBef>
              <a:spcAft>
                <a:spcPts val="0"/>
              </a:spcAft>
              <a:buSzPts val="1100"/>
              <a:buChar char="●"/>
            </a:pPr>
            <a:r>
              <a:rPr lang="en"/>
              <a:t>A coefficient close to 1 is a strong positive correlation. </a:t>
            </a:r>
            <a:endParaRPr/>
          </a:p>
          <a:p>
            <a:pPr indent="0" lvl="0" marL="457200" rtl="0" algn="l">
              <a:spcBef>
                <a:spcPts val="0"/>
              </a:spcBef>
              <a:spcAft>
                <a:spcPts val="0"/>
              </a:spcAft>
              <a:buNone/>
            </a:pPr>
            <a:r>
              <a:rPr lang="en"/>
              <a:t>This means as temperatures increase, wine production increases too.</a:t>
            </a:r>
            <a:endParaRPr/>
          </a:p>
          <a:p>
            <a:pPr indent="-298450" lvl="0" marL="457200" rtl="0" algn="l">
              <a:spcBef>
                <a:spcPts val="0"/>
              </a:spcBef>
              <a:spcAft>
                <a:spcPts val="0"/>
              </a:spcAft>
              <a:buSzPts val="1100"/>
              <a:buChar char="●"/>
            </a:pPr>
            <a:r>
              <a:rPr lang="en"/>
              <a:t>A coefficient close to -1 indicates a strong negative correlation. This means as one </a:t>
            </a:r>
            <a:r>
              <a:rPr lang="en">
                <a:solidFill>
                  <a:schemeClr val="dk1"/>
                </a:solidFill>
              </a:rPr>
              <a:t>temperatures </a:t>
            </a:r>
            <a:r>
              <a:rPr lang="en"/>
              <a:t>increases, the </a:t>
            </a:r>
            <a:r>
              <a:rPr lang="en">
                <a:solidFill>
                  <a:schemeClr val="dk1"/>
                </a:solidFill>
              </a:rPr>
              <a:t>wine production </a:t>
            </a:r>
            <a:r>
              <a:rPr lang="en"/>
              <a:t>decreases.</a:t>
            </a:r>
            <a:endParaRPr/>
          </a:p>
          <a:p>
            <a:pPr indent="-298450" lvl="0" marL="457200" rtl="0" algn="l">
              <a:spcBef>
                <a:spcPts val="0"/>
              </a:spcBef>
              <a:spcAft>
                <a:spcPts val="0"/>
              </a:spcAft>
              <a:buSzPts val="1100"/>
              <a:buChar char="●"/>
            </a:pPr>
            <a:r>
              <a:rPr lang="en"/>
              <a:t>A coefficient around 0 suggests a weak or no linear correlation between the variables.</a:t>
            </a:r>
            <a:endParaRPr/>
          </a:p>
          <a:p>
            <a:pPr indent="-298450" lvl="0" marL="457200" rtl="0" algn="l">
              <a:spcBef>
                <a:spcPts val="0"/>
              </a:spcBef>
              <a:spcAft>
                <a:spcPts val="0"/>
              </a:spcAft>
              <a:buSzPts val="1100"/>
              <a:buChar char="●"/>
            </a:pPr>
            <a:r>
              <a:rPr lang="en"/>
              <a:t>This bar chart shows the median temperature vs. wine production shows very weak correlation.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426aeb4d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426aeb4d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6426aeb4d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6426aeb4d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find statistically significant countries, we collected r-values and p-values for wine production, temperature over time, and wine production vs average temperature for each country.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filtered out all countries that were not statistically significant.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correlation between wine production and temperature changes, but these numbers are not an indication that there is a causation.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a7d850296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a7d850296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we chose these countries? Countries with most wine production for best data accuracy. If climate change affects wine production, countries with most wine production in volume would show this change.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we wanted to pick countries from as varied locations on the earth as possible. This way we not only see trends in different continents, but also changes specifically in different climate type zones such as temperate climates vs. arid temperatures etc.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chart shows how the average temperature has changed over the years in each selected country. A general upward trend in temperature would indicate regions that are experiencing warming, which could affect wine production.</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SzPts val="1100"/>
              <a:buChar char="-"/>
            </a:pPr>
            <a:r>
              <a:rPr lang="en"/>
              <a:t>By examining how both average temperature and wine production have changed over time, we can identify long-term patterns and trends.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This analysis provides insights into whether rising temperatures are associated with increasing or decreasing wine production and helps to predict future trends.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6426aeb4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6426aeb4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illustrates the wine production in tons over the years for the same set of countries. Temperature trends changes here can show how wine production has been impacted by changes in temperature.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642aba1fb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642aba1fb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Overview: Temperature changes do influence wine production, but the extent and nature of this impact vary.</a:t>
            </a:r>
            <a:endParaRPr/>
          </a:p>
          <a:p>
            <a:pPr indent="-298450" lvl="0" marL="457200" rtl="0" algn="l">
              <a:spcBef>
                <a:spcPts val="0"/>
              </a:spcBef>
              <a:spcAft>
                <a:spcPts val="0"/>
              </a:spcAft>
              <a:buSzPts val="1100"/>
              <a:buChar char="●"/>
            </a:pPr>
            <a:r>
              <a:rPr lang="en"/>
              <a:t>Positive Correlation: Rising temperatures have coincided with increased wine production, possibly due to extended growing seasons or other factors.</a:t>
            </a:r>
            <a:endParaRPr/>
          </a:p>
          <a:p>
            <a:pPr indent="-298450" lvl="0" marL="457200" rtl="0" algn="l">
              <a:spcBef>
                <a:spcPts val="0"/>
              </a:spcBef>
              <a:spcAft>
                <a:spcPts val="0"/>
              </a:spcAft>
              <a:buSzPts val="1100"/>
              <a:buChar char="●"/>
            </a:pPr>
            <a:r>
              <a:rPr lang="en"/>
              <a:t>Negative Correlation: Increased temperatures have led to reduced production, perhaps due to heat stress on vines or water scarcity.</a:t>
            </a:r>
            <a:endParaRPr/>
          </a:p>
          <a:p>
            <a:pPr indent="-298450" lvl="0" marL="457200" rtl="0" algn="l">
              <a:spcBef>
                <a:spcPts val="0"/>
              </a:spcBef>
              <a:spcAft>
                <a:spcPts val="0"/>
              </a:spcAft>
              <a:buSzPts val="1100"/>
              <a:buChar char="●"/>
            </a:pPr>
            <a:r>
              <a:rPr lang="en"/>
              <a:t>Caution: Correlation doesn't imply causation and that other variables might also play significant roles.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642aba1fb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642aba1fb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426aeb4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6426aeb4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a7d8502967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a7d8502967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Lindsay -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a7d8502967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a7d8502967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Lindsay: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NASA Goddard Institute for Space Studies Land-ocean temperature index averages annual land and ocean temperatures between 1880 to present.</a:t>
            </a:r>
            <a:endParaRPr/>
          </a:p>
          <a:p>
            <a:pPr indent="-298450" lvl="0" marL="457200" rtl="0" algn="l">
              <a:spcBef>
                <a:spcPts val="0"/>
              </a:spcBef>
              <a:spcAft>
                <a:spcPts val="0"/>
              </a:spcAft>
              <a:buSzPts val="1100"/>
              <a:buChar char="-"/>
            </a:pPr>
            <a:r>
              <a:rPr lang="en">
                <a:solidFill>
                  <a:schemeClr val="dk1"/>
                </a:solidFill>
              </a:rPr>
              <a:t>The temperature anomaly is a way to visualize global temperature change while taking into account Earth’s varying regional climates. A 2 degree F increase in temperature is a significant change regardless of climate region. </a:t>
            </a:r>
            <a:endParaRPr/>
          </a:p>
          <a:p>
            <a:pPr indent="-298450" lvl="0" marL="457200" rtl="0" algn="l">
              <a:spcBef>
                <a:spcPts val="0"/>
              </a:spcBef>
              <a:spcAft>
                <a:spcPts val="0"/>
              </a:spcAft>
              <a:buSzPts val="1100"/>
              <a:buChar char="-"/>
            </a:pPr>
            <a:r>
              <a:rPr lang="en"/>
              <a:t>Temperature anomaly is calculated by taking the difference between annual temperatures and the average temperature of the </a:t>
            </a:r>
            <a:r>
              <a:rPr lang="en"/>
              <a:t>baseline</a:t>
            </a:r>
            <a:r>
              <a:rPr lang="en"/>
              <a:t> period,1951-1980.</a:t>
            </a:r>
            <a:endParaRPr/>
          </a:p>
          <a:p>
            <a:pPr indent="-298450" lvl="0" marL="457200" rtl="0" algn="l">
              <a:spcBef>
                <a:spcPts val="0"/>
              </a:spcBef>
              <a:spcAft>
                <a:spcPts val="0"/>
              </a:spcAft>
              <a:buSzPts val="1100"/>
              <a:buChar char="-"/>
            </a:pPr>
            <a:r>
              <a:rPr lang="en"/>
              <a:t>LOWESS (Locally Weighted Scatterplot Smoothing) is used to reveal long-term trends by smoothing out short-term fluctuations.</a:t>
            </a:r>
            <a:endParaRPr/>
          </a:p>
          <a:p>
            <a:pPr indent="-298450" lvl="0" marL="457200" rtl="0" algn="l">
              <a:spcBef>
                <a:spcPts val="0"/>
              </a:spcBef>
              <a:spcAft>
                <a:spcPts val="0"/>
              </a:spcAft>
              <a:buSzPts val="1100"/>
              <a:buChar char="-"/>
            </a:pPr>
            <a:r>
              <a:rPr lang="en"/>
              <a:t>The Global Temperature Anomaly line graph illustrates Earth’s temperatures are rising.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6426aeb4d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6426aeb4d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Lindsay-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a753b0e9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a753b0e9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Wine can be grown across a wide variety of temperatures</a:t>
            </a:r>
            <a:endParaRPr/>
          </a:p>
          <a:p>
            <a:pPr indent="0" lvl="0" marL="0" rtl="0" algn="l">
              <a:spcBef>
                <a:spcPts val="0"/>
              </a:spcBef>
              <a:spcAft>
                <a:spcPts val="0"/>
              </a:spcAft>
              <a:buNone/>
            </a:pPr>
            <a:r>
              <a:rPr lang="en"/>
              <a:t>However, the majority is grown in countries with an average temperature around 60 F</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a7d850296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a7d850296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analyzed over 100 countries to determine if a correlation exists between rising temperatures and wine production. While we did see weak to moderate correlation in some countries, overall we determined that a statistically significant correlation cannot be concluded with our current data 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Greece is an example where we see a weak to moderate correlation, with an r-value of -.5. On the top graph, we see that as temperatures have increased, especially over the last decade, wine production has decreased.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South Africa is an example where we see a weak correlation, with an r-value of .39. Temperatures here have fluctuated, but overtime have not increased or decreased significantly. However, wine production has been increasing consistently since 1980. This indicates that there are other factors as play influencing wine production.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642aba1fb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642aba1fb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analyzed over 100 countries to determine if a correlation exists between rising temperatures and wine production. While we did see weak to moderate correlation in some countries, overall we determined that a statistically significant correlation cannot be concluded with our current data 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Greece is an example where we see a weak to moderate correlation, with an r-value of -.5. On the top graph, we see that as temperatures have increased, especially over the last decade, wine production has decreased.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South Africa is an example where we see a weak correlation, with an r-value of .39. Temperatures here have fluctuated, but overtime have not increased or decreased significantly. However, wine production has been increasing consistently since 1980. This indicates that there are other factors as play influencing wine production.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642aba1fb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642aba1fb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analyzed over 100 countries to determine if a correlation exists between rising temperatures and wine production. While we did see weak to moderate correlation in some countries, overall we determined that a statistically significant correlation cannot be concluded with our current data sets.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Greece is an example where we see a weak to moderate correlation, with an r-value of -.5. On the top graph, we see that as temperatures have increased, especially over the last decade, wine production has decreased.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South Africa is an example where we see a weak correlation, with an r-value of .39. Temperatures here have fluctuated, but overtime have not increased or decreased significantly. However, wine production has been increasing consistently since 1980. This indicates that there are other factors as play influencing wine production.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723150" y="1494200"/>
            <a:ext cx="7697700" cy="15981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2"/>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1"/>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txBox="1"/>
          <p:nvPr>
            <p:ph hasCustomPrompt="1" type="title"/>
          </p:nvPr>
        </p:nvSpPr>
        <p:spPr>
          <a:xfrm>
            <a:off x="1248600" y="1528200"/>
            <a:ext cx="6646800" cy="153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1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4" name="Google Shape;94;p11"/>
          <p:cNvSpPr txBox="1"/>
          <p:nvPr>
            <p:ph idx="1" type="subTitle"/>
          </p:nvPr>
        </p:nvSpPr>
        <p:spPr>
          <a:xfrm>
            <a:off x="1248450" y="3114175"/>
            <a:ext cx="6646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96" name="Shape 96"/>
        <p:cNvGrpSpPr/>
        <p:nvPr/>
      </p:nvGrpSpPr>
      <p:grpSpPr>
        <a:xfrm>
          <a:off x="0" y="0"/>
          <a:ext cx="0" cy="0"/>
          <a:chOff x="0" y="0"/>
          <a:chExt cx="0" cy="0"/>
        </a:xfrm>
      </p:grpSpPr>
      <p:sp>
        <p:nvSpPr>
          <p:cNvPr id="97" name="Google Shape;97;p13"/>
          <p:cNvSpPr/>
          <p:nvPr/>
        </p:nvSpPr>
        <p:spPr>
          <a:xfrm flipH="1" rot="-514371">
            <a:off x="4546199" y="581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rot="10800000">
            <a:off x="6590028" y="-183052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1051413">
            <a:off x="5372927" y="-59786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rot="6697654">
            <a:off x="-3373442" y="-4867145"/>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flipH="1" rot="9986681">
            <a:off x="-4180552" y="10430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txBox="1"/>
          <p:nvPr>
            <p:ph type="title"/>
          </p:nvPr>
        </p:nvSpPr>
        <p:spPr>
          <a:xfrm>
            <a:off x="3394963" y="1596925"/>
            <a:ext cx="3855600" cy="1610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 name="Google Shape;103;p13"/>
          <p:cNvSpPr txBox="1"/>
          <p:nvPr>
            <p:ph hasCustomPrompt="1" idx="2" type="title"/>
          </p:nvPr>
        </p:nvSpPr>
        <p:spPr>
          <a:xfrm>
            <a:off x="1893438" y="1677639"/>
            <a:ext cx="1498200" cy="1123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4" name="Google Shape;104;p13"/>
          <p:cNvSpPr txBox="1"/>
          <p:nvPr>
            <p:ph idx="1" type="subTitle"/>
          </p:nvPr>
        </p:nvSpPr>
        <p:spPr>
          <a:xfrm>
            <a:off x="3394963" y="3246489"/>
            <a:ext cx="2752500" cy="71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5" name="Google Shape;105;p13"/>
          <p:cNvSpPr/>
          <p:nvPr/>
        </p:nvSpPr>
        <p:spPr>
          <a:xfrm flipH="1" rot="10800000">
            <a:off x="779327" y="347878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106" name="Shape 106"/>
        <p:cNvGrpSpPr/>
        <p:nvPr/>
      </p:nvGrpSpPr>
      <p:grpSpPr>
        <a:xfrm>
          <a:off x="0" y="0"/>
          <a:ext cx="0" cy="0"/>
          <a:chOff x="0" y="0"/>
          <a:chExt cx="0" cy="0"/>
        </a:xfrm>
      </p:grpSpPr>
      <p:sp>
        <p:nvSpPr>
          <p:cNvPr id="107" name="Google Shape;107;p14"/>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txBox="1"/>
          <p:nvPr>
            <p:ph type="title"/>
          </p:nvPr>
        </p:nvSpPr>
        <p:spPr>
          <a:xfrm>
            <a:off x="1549950" y="1929275"/>
            <a:ext cx="6044100" cy="1610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3" name="Google Shape;113;p14"/>
          <p:cNvSpPr txBox="1"/>
          <p:nvPr>
            <p:ph hasCustomPrompt="1" idx="2" type="title"/>
          </p:nvPr>
        </p:nvSpPr>
        <p:spPr>
          <a:xfrm>
            <a:off x="3822900" y="845239"/>
            <a:ext cx="1498200" cy="112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4" name="Google Shape;114;p14"/>
          <p:cNvSpPr txBox="1"/>
          <p:nvPr>
            <p:ph idx="1" type="subTitle"/>
          </p:nvPr>
        </p:nvSpPr>
        <p:spPr>
          <a:xfrm>
            <a:off x="2414570" y="3578849"/>
            <a:ext cx="4314900" cy="719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5" name="Google Shape;115;p14"/>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5">
    <p:spTree>
      <p:nvGrpSpPr>
        <p:cNvPr id="116" name="Shape 116"/>
        <p:cNvGrpSpPr/>
        <p:nvPr/>
      </p:nvGrpSpPr>
      <p:grpSpPr>
        <a:xfrm>
          <a:off x="0" y="0"/>
          <a:ext cx="0" cy="0"/>
          <a:chOff x="0" y="0"/>
          <a:chExt cx="0" cy="0"/>
        </a:xfrm>
      </p:grpSpPr>
      <p:sp>
        <p:nvSpPr>
          <p:cNvPr id="117" name="Google Shape;117;p15"/>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txBox="1"/>
          <p:nvPr>
            <p:ph type="title"/>
          </p:nvPr>
        </p:nvSpPr>
        <p:spPr>
          <a:xfrm>
            <a:off x="1309450" y="2081675"/>
            <a:ext cx="4314900" cy="16101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Google Shape;123;p15"/>
          <p:cNvSpPr txBox="1"/>
          <p:nvPr>
            <p:ph hasCustomPrompt="1" idx="2" type="title"/>
          </p:nvPr>
        </p:nvSpPr>
        <p:spPr>
          <a:xfrm>
            <a:off x="6066050" y="691889"/>
            <a:ext cx="1498200" cy="112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4" name="Google Shape;124;p15"/>
          <p:cNvSpPr txBox="1"/>
          <p:nvPr>
            <p:ph idx="1" type="subTitle"/>
          </p:nvPr>
        </p:nvSpPr>
        <p:spPr>
          <a:xfrm>
            <a:off x="1309450" y="3731249"/>
            <a:ext cx="4314900" cy="719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5" name="Google Shape;125;p15"/>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6" name="Shape 126"/>
        <p:cNvGrpSpPr/>
        <p:nvPr/>
      </p:nvGrpSpPr>
      <p:grpSpPr>
        <a:xfrm>
          <a:off x="0" y="0"/>
          <a:ext cx="0" cy="0"/>
          <a:chOff x="0" y="0"/>
          <a:chExt cx="0" cy="0"/>
        </a:xfrm>
      </p:grpSpPr>
      <p:sp>
        <p:nvSpPr>
          <p:cNvPr id="127" name="Google Shape;127;p16"/>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1118566" y="15491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flipH="1">
            <a:off x="4816263" y="1549200"/>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flipH="1">
            <a:off x="6912085" y="1489537"/>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3050700" y="151936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ph type="title"/>
          </p:nvPr>
        </p:nvSpPr>
        <p:spPr>
          <a:xfrm>
            <a:off x="73277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 name="Google Shape;138;p16"/>
          <p:cNvSpPr txBox="1"/>
          <p:nvPr>
            <p:ph idx="1" type="subTitle"/>
          </p:nvPr>
        </p:nvSpPr>
        <p:spPr>
          <a:xfrm>
            <a:off x="73278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9" name="Google Shape;139;p16"/>
          <p:cNvSpPr txBox="1"/>
          <p:nvPr>
            <p:ph hasCustomPrompt="1" idx="2" type="title"/>
          </p:nvPr>
        </p:nvSpPr>
        <p:spPr>
          <a:xfrm>
            <a:off x="73277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6"/>
          <p:cNvSpPr txBox="1"/>
          <p:nvPr>
            <p:ph idx="3" type="title"/>
          </p:nvPr>
        </p:nvSpPr>
        <p:spPr>
          <a:xfrm>
            <a:off x="268025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16"/>
          <p:cNvSpPr txBox="1"/>
          <p:nvPr>
            <p:ph idx="4" type="subTitle"/>
          </p:nvPr>
        </p:nvSpPr>
        <p:spPr>
          <a:xfrm>
            <a:off x="268026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2" name="Google Shape;142;p16"/>
          <p:cNvSpPr txBox="1"/>
          <p:nvPr>
            <p:ph idx="5" type="title"/>
          </p:nvPr>
        </p:nvSpPr>
        <p:spPr>
          <a:xfrm>
            <a:off x="462772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16"/>
          <p:cNvSpPr txBox="1"/>
          <p:nvPr>
            <p:ph idx="6" type="subTitle"/>
          </p:nvPr>
        </p:nvSpPr>
        <p:spPr>
          <a:xfrm>
            <a:off x="462773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4" name="Google Shape;144;p16"/>
          <p:cNvSpPr txBox="1"/>
          <p:nvPr>
            <p:ph idx="7" type="title"/>
          </p:nvPr>
        </p:nvSpPr>
        <p:spPr>
          <a:xfrm>
            <a:off x="657520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16"/>
          <p:cNvSpPr txBox="1"/>
          <p:nvPr>
            <p:ph idx="8" type="subTitle"/>
          </p:nvPr>
        </p:nvSpPr>
        <p:spPr>
          <a:xfrm>
            <a:off x="657521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6" name="Google Shape;146;p16"/>
          <p:cNvSpPr txBox="1"/>
          <p:nvPr>
            <p:ph hasCustomPrompt="1" idx="9" type="title"/>
          </p:nvPr>
        </p:nvSpPr>
        <p:spPr>
          <a:xfrm>
            <a:off x="268024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6"/>
          <p:cNvSpPr txBox="1"/>
          <p:nvPr>
            <p:ph hasCustomPrompt="1" idx="13" type="title"/>
          </p:nvPr>
        </p:nvSpPr>
        <p:spPr>
          <a:xfrm>
            <a:off x="4627721"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6"/>
          <p:cNvSpPr txBox="1"/>
          <p:nvPr>
            <p:ph hasCustomPrompt="1" idx="14" type="title"/>
          </p:nvPr>
        </p:nvSpPr>
        <p:spPr>
          <a:xfrm>
            <a:off x="657519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6"/>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7">
    <p:spTree>
      <p:nvGrpSpPr>
        <p:cNvPr id="150" name="Shape 150"/>
        <p:cNvGrpSpPr/>
        <p:nvPr/>
      </p:nvGrpSpPr>
      <p:grpSpPr>
        <a:xfrm>
          <a:off x="0" y="0"/>
          <a:ext cx="0" cy="0"/>
          <a:chOff x="0" y="0"/>
          <a:chExt cx="0" cy="0"/>
        </a:xfrm>
      </p:grpSpPr>
      <p:sp>
        <p:nvSpPr>
          <p:cNvPr id="151" name="Google Shape;151;p17"/>
          <p:cNvSpPr/>
          <p:nvPr/>
        </p:nvSpPr>
        <p:spPr>
          <a:xfrm rot="-9339447">
            <a:off x="7118442" y="32165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flipH="1" rot="10285603">
            <a:off x="-6088365" y="-16178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flipH="1" rot="-649785">
            <a:off x="-1251909" y="-48720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flipH="1" rot="-813319">
            <a:off x="7653159" y="-35663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flipH="1" rot="-9989847">
            <a:off x="-4910832" y="2960605"/>
            <a:ext cx="7826215" cy="287790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flipH="1" rot="-323977">
            <a:off x="6050295" y="-977077"/>
            <a:ext cx="7826148" cy="287787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txBox="1"/>
          <p:nvPr>
            <p:ph type="title"/>
          </p:nvPr>
        </p:nvSpPr>
        <p:spPr>
          <a:xfrm>
            <a:off x="1987675" y="1412700"/>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17"/>
          <p:cNvSpPr txBox="1"/>
          <p:nvPr>
            <p:ph idx="1" type="subTitle"/>
          </p:nvPr>
        </p:nvSpPr>
        <p:spPr>
          <a:xfrm>
            <a:off x="1987700" y="2292125"/>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9" name="Google Shape;159;p17"/>
          <p:cNvSpPr txBox="1"/>
          <p:nvPr>
            <p:ph hasCustomPrompt="1" idx="2" type="title"/>
          </p:nvPr>
        </p:nvSpPr>
        <p:spPr>
          <a:xfrm>
            <a:off x="845800" y="18880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7"/>
          <p:cNvSpPr txBox="1"/>
          <p:nvPr>
            <p:ph idx="3" type="title"/>
          </p:nvPr>
        </p:nvSpPr>
        <p:spPr>
          <a:xfrm>
            <a:off x="1928100" y="316274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7"/>
          <p:cNvSpPr txBox="1"/>
          <p:nvPr>
            <p:ph idx="4" type="subTitle"/>
          </p:nvPr>
        </p:nvSpPr>
        <p:spPr>
          <a:xfrm>
            <a:off x="1928125" y="4042172"/>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2" name="Google Shape;162;p17"/>
          <p:cNvSpPr txBox="1"/>
          <p:nvPr>
            <p:ph idx="5" type="title"/>
          </p:nvPr>
        </p:nvSpPr>
        <p:spPr>
          <a:xfrm>
            <a:off x="6000750" y="141268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7"/>
          <p:cNvSpPr txBox="1"/>
          <p:nvPr>
            <p:ph idx="6" type="subTitle"/>
          </p:nvPr>
        </p:nvSpPr>
        <p:spPr>
          <a:xfrm>
            <a:off x="6000775" y="2292102"/>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4" name="Google Shape;164;p17"/>
          <p:cNvSpPr txBox="1"/>
          <p:nvPr>
            <p:ph idx="7" type="title"/>
          </p:nvPr>
        </p:nvSpPr>
        <p:spPr>
          <a:xfrm>
            <a:off x="5981196" y="3162738"/>
            <a:ext cx="2430000" cy="83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7"/>
          <p:cNvSpPr txBox="1"/>
          <p:nvPr>
            <p:ph idx="8" type="subTitle"/>
          </p:nvPr>
        </p:nvSpPr>
        <p:spPr>
          <a:xfrm>
            <a:off x="5981200" y="4042161"/>
            <a:ext cx="2430000" cy="61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6" name="Google Shape;166;p17"/>
          <p:cNvSpPr txBox="1"/>
          <p:nvPr>
            <p:ph hasCustomPrompt="1" idx="9" type="title"/>
          </p:nvPr>
        </p:nvSpPr>
        <p:spPr>
          <a:xfrm>
            <a:off x="845798" y="36442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7"/>
          <p:cNvSpPr txBox="1"/>
          <p:nvPr>
            <p:ph hasCustomPrompt="1" idx="13" type="title"/>
          </p:nvPr>
        </p:nvSpPr>
        <p:spPr>
          <a:xfrm>
            <a:off x="4895098" y="18880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7"/>
          <p:cNvSpPr txBox="1"/>
          <p:nvPr>
            <p:ph hasCustomPrompt="1" idx="14" type="title"/>
          </p:nvPr>
        </p:nvSpPr>
        <p:spPr>
          <a:xfrm>
            <a:off x="4895098" y="3644250"/>
            <a:ext cx="812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7"/>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0" name="Shape 170"/>
        <p:cNvGrpSpPr/>
        <p:nvPr/>
      </p:nvGrpSpPr>
      <p:grpSpPr>
        <a:xfrm>
          <a:off x="0" y="0"/>
          <a:ext cx="0" cy="0"/>
          <a:chOff x="0" y="0"/>
          <a:chExt cx="0" cy="0"/>
        </a:xfrm>
      </p:grpSpPr>
      <p:sp>
        <p:nvSpPr>
          <p:cNvPr id="171" name="Google Shape;171;p18"/>
          <p:cNvSpPr txBox="1"/>
          <p:nvPr>
            <p:ph type="title"/>
          </p:nvPr>
        </p:nvSpPr>
        <p:spPr>
          <a:xfrm>
            <a:off x="723300" y="3402013"/>
            <a:ext cx="3848700" cy="531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2" name="Google Shape;172;p18"/>
          <p:cNvSpPr txBox="1"/>
          <p:nvPr>
            <p:ph idx="1" type="subTitle"/>
          </p:nvPr>
        </p:nvSpPr>
        <p:spPr>
          <a:xfrm>
            <a:off x="723350" y="822500"/>
            <a:ext cx="4902000" cy="207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2">
    <p:spTree>
      <p:nvGrpSpPr>
        <p:cNvPr id="173" name="Shape 173"/>
        <p:cNvGrpSpPr/>
        <p:nvPr/>
      </p:nvGrpSpPr>
      <p:grpSpPr>
        <a:xfrm>
          <a:off x="0" y="0"/>
          <a:ext cx="0" cy="0"/>
          <a:chOff x="0" y="0"/>
          <a:chExt cx="0" cy="0"/>
        </a:xfrm>
      </p:grpSpPr>
      <p:sp>
        <p:nvSpPr>
          <p:cNvPr id="174" name="Google Shape;174;p19"/>
          <p:cNvSpPr/>
          <p:nvPr/>
        </p:nvSpPr>
        <p:spPr>
          <a:xfrm flipH="1" rot="-7269862">
            <a:off x="1986429" y="-4605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rot="-10558870">
            <a:off x="5522782" y="-18532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rot="6189239">
            <a:off x="4325710" y="1085979"/>
            <a:ext cx="7825966" cy="2877809"/>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rot="514371">
            <a:off x="-5180633" y="-979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rot="2141143">
            <a:off x="-1290068" y="-29165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rot="10800000">
            <a:off x="-126965" y="3402013"/>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rot="-7948588">
            <a:off x="-5205140" y="1519073"/>
            <a:ext cx="8200910" cy="301568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txBox="1"/>
          <p:nvPr>
            <p:ph type="title"/>
          </p:nvPr>
        </p:nvSpPr>
        <p:spPr>
          <a:xfrm>
            <a:off x="2064826" y="3261285"/>
            <a:ext cx="50145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2" name="Google Shape;182;p19"/>
          <p:cNvSpPr txBox="1"/>
          <p:nvPr>
            <p:ph idx="1" type="subTitle"/>
          </p:nvPr>
        </p:nvSpPr>
        <p:spPr>
          <a:xfrm>
            <a:off x="1378650" y="1348062"/>
            <a:ext cx="6386700" cy="141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83" name="Shape 183"/>
        <p:cNvGrpSpPr/>
        <p:nvPr/>
      </p:nvGrpSpPr>
      <p:grpSpPr>
        <a:xfrm>
          <a:off x="0" y="0"/>
          <a:ext cx="0" cy="0"/>
          <a:chOff x="0" y="0"/>
          <a:chExt cx="0" cy="0"/>
        </a:xfrm>
      </p:grpSpPr>
      <p:sp>
        <p:nvSpPr>
          <p:cNvPr id="184" name="Google Shape;184;p20"/>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title"/>
          </p:nvPr>
        </p:nvSpPr>
        <p:spPr>
          <a:xfrm>
            <a:off x="716550" y="1929275"/>
            <a:ext cx="3855600" cy="1610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 name="Google Shape;26;p3"/>
          <p:cNvSpPr txBox="1"/>
          <p:nvPr>
            <p:ph hasCustomPrompt="1"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 name="Google Shape;27;p3"/>
          <p:cNvSpPr txBox="1"/>
          <p:nvPr>
            <p:ph idx="1" type="subTitle"/>
          </p:nvPr>
        </p:nvSpPr>
        <p:spPr>
          <a:xfrm>
            <a:off x="716550" y="3578839"/>
            <a:ext cx="2752500" cy="71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 name="Google Shape;28;p3"/>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192" name="Shape 192"/>
        <p:cNvGrpSpPr/>
        <p:nvPr/>
      </p:nvGrpSpPr>
      <p:grpSpPr>
        <a:xfrm>
          <a:off x="0" y="0"/>
          <a:ext cx="0" cy="0"/>
          <a:chOff x="0" y="0"/>
          <a:chExt cx="0" cy="0"/>
        </a:xfrm>
      </p:grpSpPr>
      <p:sp>
        <p:nvSpPr>
          <p:cNvPr id="193" name="Google Shape;193;p21"/>
          <p:cNvSpPr/>
          <p:nvPr/>
        </p:nvSpPr>
        <p:spPr>
          <a:xfrm rot="-3394465">
            <a:off x="-3638445" y="46118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flipH="1">
            <a:off x="-5015862" y="-4052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flipH="1" rot="-3052073">
            <a:off x="-4888312" y="1110880"/>
            <a:ext cx="7826119" cy="287786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rot="649760">
            <a:off x="-4262669" y="1892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flipH="1" rot="-813319">
            <a:off x="4754300" y="-2305086"/>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flipH="1" rot="10285603">
            <a:off x="4790126" y="3666917"/>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flipH="1" rot="4726292">
            <a:off x="5414633" y="2626082"/>
            <a:ext cx="7826019" cy="287782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3">
    <p:spTree>
      <p:nvGrpSpPr>
        <p:cNvPr id="201" name="Shape 201"/>
        <p:cNvGrpSpPr/>
        <p:nvPr/>
      </p:nvGrpSpPr>
      <p:grpSpPr>
        <a:xfrm>
          <a:off x="0" y="0"/>
          <a:ext cx="0" cy="0"/>
          <a:chOff x="0" y="0"/>
          <a:chExt cx="0" cy="0"/>
        </a:xfrm>
      </p:grpSpPr>
      <p:sp>
        <p:nvSpPr>
          <p:cNvPr id="202" name="Google Shape;202;p22"/>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203" name="Shape 203"/>
        <p:cNvGrpSpPr/>
        <p:nvPr/>
      </p:nvGrpSpPr>
      <p:grpSpPr>
        <a:xfrm>
          <a:off x="0" y="0"/>
          <a:ext cx="0" cy="0"/>
          <a:chOff x="0" y="0"/>
          <a:chExt cx="0" cy="0"/>
        </a:xfrm>
      </p:grpSpPr>
      <p:sp>
        <p:nvSpPr>
          <p:cNvPr id="204" name="Google Shape;204;p23"/>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txBox="1"/>
          <p:nvPr>
            <p:ph type="title"/>
          </p:nvPr>
        </p:nvSpPr>
        <p:spPr>
          <a:xfrm>
            <a:off x="1749775" y="1339400"/>
            <a:ext cx="5644500" cy="153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11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1" name="Google Shape;211;p23"/>
          <p:cNvSpPr txBox="1"/>
          <p:nvPr>
            <p:ph idx="1" type="subTitle"/>
          </p:nvPr>
        </p:nvSpPr>
        <p:spPr>
          <a:xfrm>
            <a:off x="2153800" y="2874400"/>
            <a:ext cx="4836900" cy="9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12" name="Shape 212"/>
        <p:cNvGrpSpPr/>
        <p:nvPr/>
      </p:nvGrpSpPr>
      <p:grpSpPr>
        <a:xfrm>
          <a:off x="0" y="0"/>
          <a:ext cx="0" cy="0"/>
          <a:chOff x="0" y="0"/>
          <a:chExt cx="0" cy="0"/>
        </a:xfrm>
      </p:grpSpPr>
      <p:sp>
        <p:nvSpPr>
          <p:cNvPr id="213" name="Google Shape;213;p24"/>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ph idx="1" type="subTitle"/>
          </p:nvPr>
        </p:nvSpPr>
        <p:spPr>
          <a:xfrm>
            <a:off x="723300" y="3021075"/>
            <a:ext cx="3394200" cy="113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6" name="Google Shape;216;p24"/>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17" name="Shape 217"/>
        <p:cNvGrpSpPr/>
        <p:nvPr/>
      </p:nvGrpSpPr>
      <p:grpSpPr>
        <a:xfrm>
          <a:off x="0" y="0"/>
          <a:ext cx="0" cy="0"/>
          <a:chOff x="0" y="0"/>
          <a:chExt cx="0" cy="0"/>
        </a:xfrm>
      </p:grpSpPr>
      <p:sp>
        <p:nvSpPr>
          <p:cNvPr id="218" name="Google Shape;218;p25"/>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txBox="1"/>
          <p:nvPr>
            <p:ph idx="1" type="subTitle"/>
          </p:nvPr>
        </p:nvSpPr>
        <p:spPr>
          <a:xfrm>
            <a:off x="723300" y="2291463"/>
            <a:ext cx="3035100" cy="13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3" name="Google Shape;223;p25"/>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4" name="Google Shape;224;p25"/>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225" name="Shape 225"/>
        <p:cNvGrpSpPr/>
        <p:nvPr/>
      </p:nvGrpSpPr>
      <p:grpSpPr>
        <a:xfrm>
          <a:off x="0" y="0"/>
          <a:ext cx="0" cy="0"/>
          <a:chOff x="0" y="0"/>
          <a:chExt cx="0" cy="0"/>
        </a:xfrm>
      </p:grpSpPr>
      <p:sp>
        <p:nvSpPr>
          <p:cNvPr id="226" name="Google Shape;226;p26"/>
          <p:cNvSpPr/>
          <p:nvPr/>
        </p:nvSpPr>
        <p:spPr>
          <a:xfrm rot="-3394465">
            <a:off x="-4398774" y="421144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flipH="1">
            <a:off x="-5015841"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flipH="1" rot="-3952094">
            <a:off x="-4776410" y="665034"/>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rot="649760">
            <a:off x="-4213998" y="535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6"/>
          <p:cNvSpPr/>
          <p:nvPr/>
        </p:nvSpPr>
        <p:spPr>
          <a:xfrm flipH="1" rot="-813319">
            <a:off x="4527346" y="-34147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flipH="1" rot="10285603">
            <a:off x="4806347" y="33637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flipH="1" rot="5626330">
            <a:off x="3918525" y="675664"/>
            <a:ext cx="7826010" cy="287782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txBox="1"/>
          <p:nvPr>
            <p:ph idx="1" type="body"/>
          </p:nvPr>
        </p:nvSpPr>
        <p:spPr>
          <a:xfrm>
            <a:off x="1514900" y="1868725"/>
            <a:ext cx="3850500" cy="23526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4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234" name="Google Shape;234;p26"/>
          <p:cNvSpPr txBox="1"/>
          <p:nvPr>
            <p:ph type="title"/>
          </p:nvPr>
        </p:nvSpPr>
        <p:spPr>
          <a:xfrm>
            <a:off x="1514900" y="922175"/>
            <a:ext cx="4812300" cy="90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5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3">
    <p:spTree>
      <p:nvGrpSpPr>
        <p:cNvPr id="235" name="Shape 235"/>
        <p:cNvGrpSpPr/>
        <p:nvPr/>
      </p:nvGrpSpPr>
      <p:grpSpPr>
        <a:xfrm>
          <a:off x="0" y="0"/>
          <a:ext cx="0" cy="0"/>
          <a:chOff x="0" y="0"/>
          <a:chExt cx="0" cy="0"/>
        </a:xfrm>
      </p:grpSpPr>
      <p:sp>
        <p:nvSpPr>
          <p:cNvPr id="236" name="Google Shape;236;p27"/>
          <p:cNvSpPr/>
          <p:nvPr/>
        </p:nvSpPr>
        <p:spPr>
          <a:xfrm flipH="1" rot="7585667">
            <a:off x="-5466599" y="794591"/>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rot="-5902333">
            <a:off x="3975367" y="2957142"/>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flipH="1" rot="-2613329">
            <a:off x="5160201" y="-3949042"/>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flipH="1" rot="-2700000">
            <a:off x="-4428810" y="-2266646"/>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txBox="1"/>
          <p:nvPr>
            <p:ph idx="1" type="subTitle"/>
          </p:nvPr>
        </p:nvSpPr>
        <p:spPr>
          <a:xfrm>
            <a:off x="4959025" y="2291463"/>
            <a:ext cx="3035100" cy="13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1" name="Google Shape;241;p27"/>
          <p:cNvSpPr txBox="1"/>
          <p:nvPr>
            <p:ph type="title"/>
          </p:nvPr>
        </p:nvSpPr>
        <p:spPr>
          <a:xfrm flipH="1">
            <a:off x="4955550" y="1463638"/>
            <a:ext cx="3035100" cy="711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2" name="Google Shape;242;p27"/>
          <p:cNvSpPr/>
          <p:nvPr/>
        </p:nvSpPr>
        <p:spPr>
          <a:xfrm rot="-1150203">
            <a:off x="7474328" y="896864"/>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5">
    <p:spTree>
      <p:nvGrpSpPr>
        <p:cNvPr id="243" name="Shape 243"/>
        <p:cNvGrpSpPr/>
        <p:nvPr/>
      </p:nvGrpSpPr>
      <p:grpSpPr>
        <a:xfrm>
          <a:off x="0" y="0"/>
          <a:ext cx="0" cy="0"/>
          <a:chOff x="0" y="0"/>
          <a:chExt cx="0" cy="0"/>
        </a:xfrm>
      </p:grpSpPr>
      <p:sp>
        <p:nvSpPr>
          <p:cNvPr id="244" name="Google Shape;244;p28"/>
          <p:cNvSpPr txBox="1"/>
          <p:nvPr>
            <p:ph idx="1" type="subTitle"/>
          </p:nvPr>
        </p:nvSpPr>
        <p:spPr>
          <a:xfrm>
            <a:off x="4349577" y="2925675"/>
            <a:ext cx="4081200" cy="113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5" name="Google Shape;245;p28"/>
          <p:cNvSpPr txBox="1"/>
          <p:nvPr>
            <p:ph type="title"/>
          </p:nvPr>
        </p:nvSpPr>
        <p:spPr>
          <a:xfrm flipH="1">
            <a:off x="4349575" y="1266675"/>
            <a:ext cx="4081200" cy="15423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 name="Google Shape;246;p28"/>
          <p:cNvSpPr/>
          <p:nvPr/>
        </p:nvSpPr>
        <p:spPr>
          <a:xfrm flipH="1" rot="4102360">
            <a:off x="4431017" y="3716310"/>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rot="813319">
            <a:off x="4927123" y="-25796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248" name="Shape 248"/>
        <p:cNvGrpSpPr/>
        <p:nvPr/>
      </p:nvGrpSpPr>
      <p:grpSpPr>
        <a:xfrm>
          <a:off x="0" y="0"/>
          <a:ext cx="0" cy="0"/>
          <a:chOff x="0" y="0"/>
          <a:chExt cx="0" cy="0"/>
        </a:xfrm>
      </p:grpSpPr>
      <p:sp>
        <p:nvSpPr>
          <p:cNvPr id="249" name="Google Shape;249;p29"/>
          <p:cNvSpPr/>
          <p:nvPr/>
        </p:nvSpPr>
        <p:spPr>
          <a:xfrm rot="3214333">
            <a:off x="-5499024" y="-2387504"/>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flipH="1" rot="-4897667">
            <a:off x="4234767" y="-2245089"/>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rot="-8186671">
            <a:off x="3376801" y="4110400"/>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rot="-8100000">
            <a:off x="-4461235" y="1326447"/>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txBox="1"/>
          <p:nvPr>
            <p:ph idx="1" type="subTitle"/>
          </p:nvPr>
        </p:nvSpPr>
        <p:spPr>
          <a:xfrm>
            <a:off x="1536900" y="2291463"/>
            <a:ext cx="3035100" cy="13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4" name="Google Shape;254;p29"/>
          <p:cNvSpPr/>
          <p:nvPr/>
        </p:nvSpPr>
        <p:spPr>
          <a:xfrm flipH="1" rot="-9649797">
            <a:off x="6371853" y="4455308"/>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8">
    <p:spTree>
      <p:nvGrpSpPr>
        <p:cNvPr id="256" name="Shape 256"/>
        <p:cNvGrpSpPr/>
        <p:nvPr/>
      </p:nvGrpSpPr>
      <p:grpSpPr>
        <a:xfrm>
          <a:off x="0" y="0"/>
          <a:ext cx="0" cy="0"/>
          <a:chOff x="0" y="0"/>
          <a:chExt cx="0" cy="0"/>
        </a:xfrm>
      </p:grpSpPr>
      <p:sp>
        <p:nvSpPr>
          <p:cNvPr id="257" name="Google Shape;257;p30"/>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30"/>
          <p:cNvSpPr txBox="1"/>
          <p:nvPr>
            <p:ph idx="1" type="body"/>
          </p:nvPr>
        </p:nvSpPr>
        <p:spPr>
          <a:xfrm>
            <a:off x="1545450" y="1330100"/>
            <a:ext cx="6053100" cy="33759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Char char="●"/>
              <a:defRPr/>
            </a:lvl1pPr>
            <a:lvl2pPr indent="-330200" lvl="1" marL="914400" rtl="0" algn="ctr">
              <a:lnSpc>
                <a:spcPct val="100000"/>
              </a:lnSpc>
              <a:spcBef>
                <a:spcPts val="0"/>
              </a:spcBef>
              <a:spcAft>
                <a:spcPts val="0"/>
              </a:spcAft>
              <a:buSzPts val="1600"/>
              <a:buChar char="○"/>
              <a:defRPr/>
            </a:lvl2pPr>
            <a:lvl3pPr indent="-330200" lvl="2" marL="1371600" rtl="0" algn="ctr">
              <a:lnSpc>
                <a:spcPct val="100000"/>
              </a:lnSpc>
              <a:spcBef>
                <a:spcPts val="1600"/>
              </a:spcBef>
              <a:spcAft>
                <a:spcPts val="0"/>
              </a:spcAft>
              <a:buSzPts val="1600"/>
              <a:buChar char="■"/>
              <a:defRPr/>
            </a:lvl3pPr>
            <a:lvl4pPr indent="-330200" lvl="3" marL="1828800" rtl="0" algn="ctr">
              <a:lnSpc>
                <a:spcPct val="100000"/>
              </a:lnSpc>
              <a:spcBef>
                <a:spcPts val="1600"/>
              </a:spcBef>
              <a:spcAft>
                <a:spcPts val="0"/>
              </a:spcAft>
              <a:buSzPts val="1600"/>
              <a:buChar char="●"/>
              <a:defRPr/>
            </a:lvl4pPr>
            <a:lvl5pPr indent="-330200" lvl="4" marL="2286000" rtl="0" algn="ctr">
              <a:lnSpc>
                <a:spcPct val="100000"/>
              </a:lnSpc>
              <a:spcBef>
                <a:spcPts val="1600"/>
              </a:spcBef>
              <a:spcAft>
                <a:spcPts val="0"/>
              </a:spcAft>
              <a:buSzPts val="1600"/>
              <a:buChar char="○"/>
              <a:defRPr/>
            </a:lvl5pPr>
            <a:lvl6pPr indent="-330200" lvl="5" marL="2743200" rtl="0" algn="ctr">
              <a:lnSpc>
                <a:spcPct val="100000"/>
              </a:lnSpc>
              <a:spcBef>
                <a:spcPts val="1600"/>
              </a:spcBef>
              <a:spcAft>
                <a:spcPts val="0"/>
              </a:spcAft>
              <a:buSzPts val="1600"/>
              <a:buChar char="■"/>
              <a:defRPr/>
            </a:lvl6pPr>
            <a:lvl7pPr indent="-330200" lvl="6" marL="3200400" rtl="0" algn="ctr">
              <a:lnSpc>
                <a:spcPct val="100000"/>
              </a:lnSpc>
              <a:spcBef>
                <a:spcPts val="1600"/>
              </a:spcBef>
              <a:spcAft>
                <a:spcPts val="0"/>
              </a:spcAft>
              <a:buSzPts val="1600"/>
              <a:buChar char="●"/>
              <a:defRPr/>
            </a:lvl7pPr>
            <a:lvl8pPr indent="-330200" lvl="7" marL="3657600" rtl="0" algn="ctr">
              <a:lnSpc>
                <a:spcPct val="100000"/>
              </a:lnSpc>
              <a:spcBef>
                <a:spcPts val="1600"/>
              </a:spcBef>
              <a:spcAft>
                <a:spcPts val="0"/>
              </a:spcAft>
              <a:buSzPts val="1600"/>
              <a:buChar char="○"/>
              <a:defRPr/>
            </a:lvl8pPr>
            <a:lvl9pPr indent="-330200" lvl="8" marL="4114800" rtl="0" algn="ctr">
              <a:lnSpc>
                <a:spcPct val="100000"/>
              </a:lnSpc>
              <a:spcBef>
                <a:spcPts val="1600"/>
              </a:spcBef>
              <a:spcAft>
                <a:spcPts val="160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rtl="0">
              <a:lnSpc>
                <a:spcPct val="100000"/>
              </a:lnSpc>
              <a:spcBef>
                <a:spcPts val="0"/>
              </a:spcBef>
              <a:spcAft>
                <a:spcPts val="0"/>
              </a:spcAft>
              <a:buSzPts val="1600"/>
              <a:buChar char="●"/>
              <a:defRPr sz="1250">
                <a:latin typeface="Manrope"/>
                <a:ea typeface="Manrope"/>
                <a:cs typeface="Manrope"/>
                <a:sym typeface="Manrope"/>
              </a:defRPr>
            </a:lvl1pPr>
            <a:lvl2pPr indent="-330200" lvl="1" marL="914400" rtl="0">
              <a:lnSpc>
                <a:spcPct val="100000"/>
              </a:lnSpc>
              <a:spcBef>
                <a:spcPts val="0"/>
              </a:spcBef>
              <a:spcAft>
                <a:spcPts val="0"/>
              </a:spcAft>
              <a:buSzPts val="1600"/>
              <a:buChar char="○"/>
              <a:defRPr/>
            </a:lvl2pPr>
            <a:lvl3pPr indent="-330200" lvl="2" marL="1371600" rtl="0">
              <a:lnSpc>
                <a:spcPct val="100000"/>
              </a:lnSpc>
              <a:spcBef>
                <a:spcPts val="0"/>
              </a:spcBef>
              <a:spcAft>
                <a:spcPts val="0"/>
              </a:spcAft>
              <a:buSzPts val="1600"/>
              <a:buChar char="■"/>
              <a:defRPr/>
            </a:lvl3pPr>
            <a:lvl4pPr indent="-330200" lvl="3" marL="1828800" rtl="0">
              <a:lnSpc>
                <a:spcPct val="100000"/>
              </a:lnSpc>
              <a:spcBef>
                <a:spcPts val="0"/>
              </a:spcBef>
              <a:spcAft>
                <a:spcPts val="0"/>
              </a:spcAft>
              <a:buSzPts val="1600"/>
              <a:buChar char="●"/>
              <a:defRPr/>
            </a:lvl4pPr>
            <a:lvl5pPr indent="-330200" lvl="4" marL="2286000" rtl="0">
              <a:lnSpc>
                <a:spcPct val="100000"/>
              </a:lnSpc>
              <a:spcBef>
                <a:spcPts val="0"/>
              </a:spcBef>
              <a:spcAft>
                <a:spcPts val="0"/>
              </a:spcAft>
              <a:buSzPts val="1600"/>
              <a:buChar char="○"/>
              <a:defRPr/>
            </a:lvl5pPr>
            <a:lvl6pPr indent="-330200" lvl="5" marL="2743200" rtl="0">
              <a:lnSpc>
                <a:spcPct val="100000"/>
              </a:lnSpc>
              <a:spcBef>
                <a:spcPts val="0"/>
              </a:spcBef>
              <a:spcAft>
                <a:spcPts val="0"/>
              </a:spcAft>
              <a:buSzPts val="1600"/>
              <a:buChar char="■"/>
              <a:defRPr/>
            </a:lvl6pPr>
            <a:lvl7pPr indent="-330200" lvl="6" marL="3200400" rtl="0">
              <a:lnSpc>
                <a:spcPct val="100000"/>
              </a:lnSpc>
              <a:spcBef>
                <a:spcPts val="0"/>
              </a:spcBef>
              <a:spcAft>
                <a:spcPts val="0"/>
              </a:spcAft>
              <a:buSzPts val="1600"/>
              <a:buChar char="●"/>
              <a:defRPr/>
            </a:lvl7pPr>
            <a:lvl8pPr indent="-330200" lvl="7" marL="3657600" rtl="0">
              <a:lnSpc>
                <a:spcPct val="100000"/>
              </a:lnSpc>
              <a:spcBef>
                <a:spcPts val="0"/>
              </a:spcBef>
              <a:spcAft>
                <a:spcPts val="0"/>
              </a:spcAft>
              <a:buSzPts val="1600"/>
              <a:buChar char="○"/>
              <a:defRPr/>
            </a:lvl8pPr>
            <a:lvl9pPr indent="-330200" lvl="8" marL="4114800" rtl="0">
              <a:lnSpc>
                <a:spcPct val="100000"/>
              </a:lnSpc>
              <a:spcBef>
                <a:spcPts val="0"/>
              </a:spcBef>
              <a:spcAft>
                <a:spcPts val="0"/>
              </a:spcAft>
              <a:buSzPts val="16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6" name="Shape 266"/>
        <p:cNvGrpSpPr/>
        <p:nvPr/>
      </p:nvGrpSpPr>
      <p:grpSpPr>
        <a:xfrm>
          <a:off x="0" y="0"/>
          <a:ext cx="0" cy="0"/>
          <a:chOff x="0" y="0"/>
          <a:chExt cx="0" cy="0"/>
        </a:xfrm>
      </p:grpSpPr>
      <p:sp>
        <p:nvSpPr>
          <p:cNvPr id="267" name="Google Shape;267;p31"/>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txBox="1"/>
          <p:nvPr>
            <p:ph type="title"/>
          </p:nvPr>
        </p:nvSpPr>
        <p:spPr>
          <a:xfrm>
            <a:off x="1699900" y="2520537"/>
            <a:ext cx="27369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31"/>
          <p:cNvSpPr txBox="1"/>
          <p:nvPr>
            <p:ph idx="1" type="subTitle"/>
          </p:nvPr>
        </p:nvSpPr>
        <p:spPr>
          <a:xfrm>
            <a:off x="1699975" y="3065348"/>
            <a:ext cx="27369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5" name="Google Shape;275;p31"/>
          <p:cNvSpPr txBox="1"/>
          <p:nvPr>
            <p:ph idx="2" type="title"/>
          </p:nvPr>
        </p:nvSpPr>
        <p:spPr>
          <a:xfrm>
            <a:off x="4707338" y="2520537"/>
            <a:ext cx="2736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31"/>
          <p:cNvSpPr txBox="1"/>
          <p:nvPr>
            <p:ph idx="3" type="subTitle"/>
          </p:nvPr>
        </p:nvSpPr>
        <p:spPr>
          <a:xfrm>
            <a:off x="4707501" y="3065348"/>
            <a:ext cx="27366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7" name="Google Shape;277;p31"/>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278" name="Shape 278"/>
        <p:cNvGrpSpPr/>
        <p:nvPr/>
      </p:nvGrpSpPr>
      <p:grpSpPr>
        <a:xfrm>
          <a:off x="0" y="0"/>
          <a:ext cx="0" cy="0"/>
          <a:chOff x="0" y="0"/>
          <a:chExt cx="0" cy="0"/>
        </a:xfrm>
      </p:grpSpPr>
      <p:sp>
        <p:nvSpPr>
          <p:cNvPr id="279" name="Google Shape;279;p32"/>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32"/>
          <p:cNvSpPr txBox="1"/>
          <p:nvPr>
            <p:ph idx="2" type="title"/>
          </p:nvPr>
        </p:nvSpPr>
        <p:spPr>
          <a:xfrm>
            <a:off x="4572012" y="3186751"/>
            <a:ext cx="23253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1" name="Google Shape;281;p32"/>
          <p:cNvSpPr txBox="1"/>
          <p:nvPr>
            <p:ph idx="1" type="subTitle"/>
          </p:nvPr>
        </p:nvSpPr>
        <p:spPr>
          <a:xfrm>
            <a:off x="4572037" y="3694826"/>
            <a:ext cx="23253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2" name="Google Shape;282;p32"/>
          <p:cNvSpPr txBox="1"/>
          <p:nvPr>
            <p:ph idx="3" type="title"/>
          </p:nvPr>
        </p:nvSpPr>
        <p:spPr>
          <a:xfrm>
            <a:off x="4572000" y="1747851"/>
            <a:ext cx="23253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3" name="Google Shape;283;p32"/>
          <p:cNvSpPr txBox="1"/>
          <p:nvPr>
            <p:ph idx="4" type="subTitle"/>
          </p:nvPr>
        </p:nvSpPr>
        <p:spPr>
          <a:xfrm>
            <a:off x="4572025" y="2255926"/>
            <a:ext cx="2325300" cy="6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4" name="Google Shape;284;p32"/>
          <p:cNvSpPr/>
          <p:nvPr/>
        </p:nvSpPr>
        <p:spPr>
          <a:xfrm flipH="1" rot="-813319">
            <a:off x="7030742"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1">
    <p:spTree>
      <p:nvGrpSpPr>
        <p:cNvPr id="285" name="Shape 285"/>
        <p:cNvGrpSpPr/>
        <p:nvPr/>
      </p:nvGrpSpPr>
      <p:grpSpPr>
        <a:xfrm>
          <a:off x="0" y="0"/>
          <a:ext cx="0" cy="0"/>
          <a:chOff x="0" y="0"/>
          <a:chExt cx="0" cy="0"/>
        </a:xfrm>
      </p:grpSpPr>
      <p:sp>
        <p:nvSpPr>
          <p:cNvPr id="286" name="Google Shape;286;p33"/>
          <p:cNvSpPr/>
          <p:nvPr/>
        </p:nvSpPr>
        <p:spPr>
          <a:xfrm rot="-9940055">
            <a:off x="6313853" y="-224555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flipH="1" rot="10800000">
            <a:off x="-4512131" y="0"/>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rot="405705">
            <a:off x="6781192" y="537430"/>
            <a:ext cx="7309974" cy="6849668"/>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rot="10221505">
            <a:off x="2162666" y="4072255"/>
            <a:ext cx="7826058" cy="2877843"/>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rot="1275851">
            <a:off x="-7113372" y="1815710"/>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flipH="1" rot="-1244159">
            <a:off x="-7039848" y="-79298"/>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txBox="1"/>
          <p:nvPr>
            <p:ph type="title"/>
          </p:nvPr>
        </p:nvSpPr>
        <p:spPr>
          <a:xfrm>
            <a:off x="2014775" y="1710525"/>
            <a:ext cx="51141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3" name="Google Shape;293;p33"/>
          <p:cNvSpPr txBox="1"/>
          <p:nvPr>
            <p:ph idx="1" type="subTitle"/>
          </p:nvPr>
        </p:nvSpPr>
        <p:spPr>
          <a:xfrm>
            <a:off x="2014925" y="2255348"/>
            <a:ext cx="51141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4" name="Google Shape;294;p33"/>
          <p:cNvSpPr txBox="1"/>
          <p:nvPr>
            <p:ph idx="2" type="title"/>
          </p:nvPr>
        </p:nvSpPr>
        <p:spPr>
          <a:xfrm>
            <a:off x="2014780" y="3258850"/>
            <a:ext cx="51138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 name="Google Shape;295;p33"/>
          <p:cNvSpPr txBox="1"/>
          <p:nvPr>
            <p:ph idx="3" type="subTitle"/>
          </p:nvPr>
        </p:nvSpPr>
        <p:spPr>
          <a:xfrm>
            <a:off x="2015075" y="3803672"/>
            <a:ext cx="51138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6" name="Google Shape;296;p33"/>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97" name="Shape 297"/>
        <p:cNvGrpSpPr/>
        <p:nvPr/>
      </p:nvGrpSpPr>
      <p:grpSpPr>
        <a:xfrm>
          <a:off x="0" y="0"/>
          <a:ext cx="0" cy="0"/>
          <a:chOff x="0" y="0"/>
          <a:chExt cx="0" cy="0"/>
        </a:xfrm>
      </p:grpSpPr>
      <p:sp>
        <p:nvSpPr>
          <p:cNvPr id="298" name="Google Shape;298;p34"/>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4"/>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5" name="Google Shape;305;p34"/>
          <p:cNvSpPr txBox="1"/>
          <p:nvPr>
            <p:ph idx="2" type="title"/>
          </p:nvPr>
        </p:nvSpPr>
        <p:spPr>
          <a:xfrm>
            <a:off x="1164025"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6" name="Google Shape;306;p34"/>
          <p:cNvSpPr txBox="1"/>
          <p:nvPr>
            <p:ph idx="1" type="subTitle"/>
          </p:nvPr>
        </p:nvSpPr>
        <p:spPr>
          <a:xfrm>
            <a:off x="116407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7" name="Google Shape;307;p34"/>
          <p:cNvSpPr txBox="1"/>
          <p:nvPr>
            <p:ph idx="3" type="title"/>
          </p:nvPr>
        </p:nvSpPr>
        <p:spPr>
          <a:xfrm>
            <a:off x="3549063"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 name="Google Shape;308;p34"/>
          <p:cNvSpPr txBox="1"/>
          <p:nvPr>
            <p:ph idx="4" type="subTitle"/>
          </p:nvPr>
        </p:nvSpPr>
        <p:spPr>
          <a:xfrm>
            <a:off x="3549150"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9" name="Google Shape;309;p34"/>
          <p:cNvSpPr txBox="1"/>
          <p:nvPr>
            <p:ph idx="5" type="title"/>
          </p:nvPr>
        </p:nvSpPr>
        <p:spPr>
          <a:xfrm>
            <a:off x="5934100"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0" name="Google Shape;310;p34"/>
          <p:cNvSpPr txBox="1"/>
          <p:nvPr>
            <p:ph idx="6" type="subTitle"/>
          </p:nvPr>
        </p:nvSpPr>
        <p:spPr>
          <a:xfrm>
            <a:off x="593422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311" name="Shape 311"/>
        <p:cNvGrpSpPr/>
        <p:nvPr/>
      </p:nvGrpSpPr>
      <p:grpSpPr>
        <a:xfrm>
          <a:off x="0" y="0"/>
          <a:ext cx="0" cy="0"/>
          <a:chOff x="0" y="0"/>
          <a:chExt cx="0" cy="0"/>
        </a:xfrm>
      </p:grpSpPr>
      <p:sp>
        <p:nvSpPr>
          <p:cNvPr id="312" name="Google Shape;312;p35"/>
          <p:cNvSpPr/>
          <p:nvPr/>
        </p:nvSpPr>
        <p:spPr>
          <a:xfrm flipH="1" rot="10285629">
            <a:off x="-7063092" y="-236754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4432130" y="16859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flipH="1" rot="-2839443">
            <a:off x="2550622" y="32526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flipH="1" rot="-10305679">
            <a:off x="6458116" y="67162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flipH="1" rot="1478505">
            <a:off x="3777012" y="-1076247"/>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rot="-9555841">
            <a:off x="-6505500" y="24943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9" name="Google Shape;319;p35"/>
          <p:cNvSpPr txBox="1"/>
          <p:nvPr>
            <p:ph idx="2" type="title"/>
          </p:nvPr>
        </p:nvSpPr>
        <p:spPr>
          <a:xfrm>
            <a:off x="1164025" y="29129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0" name="Google Shape;320;p35"/>
          <p:cNvSpPr txBox="1"/>
          <p:nvPr>
            <p:ph idx="1" type="subTitle"/>
          </p:nvPr>
        </p:nvSpPr>
        <p:spPr>
          <a:xfrm>
            <a:off x="1164075" y="34473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1" name="Google Shape;321;p35"/>
          <p:cNvSpPr txBox="1"/>
          <p:nvPr>
            <p:ph idx="3" type="title"/>
          </p:nvPr>
        </p:nvSpPr>
        <p:spPr>
          <a:xfrm>
            <a:off x="3549063" y="2379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2" name="Google Shape;322;p35"/>
          <p:cNvSpPr txBox="1"/>
          <p:nvPr>
            <p:ph idx="4" type="subTitle"/>
          </p:nvPr>
        </p:nvSpPr>
        <p:spPr>
          <a:xfrm>
            <a:off x="3549150" y="2913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3" name="Google Shape;323;p35"/>
          <p:cNvSpPr txBox="1"/>
          <p:nvPr>
            <p:ph idx="5" type="title"/>
          </p:nvPr>
        </p:nvSpPr>
        <p:spPr>
          <a:xfrm>
            <a:off x="5934100" y="29129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4" name="Google Shape;324;p35"/>
          <p:cNvSpPr txBox="1"/>
          <p:nvPr>
            <p:ph idx="6" type="subTitle"/>
          </p:nvPr>
        </p:nvSpPr>
        <p:spPr>
          <a:xfrm>
            <a:off x="5934225" y="34473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4">
    <p:spTree>
      <p:nvGrpSpPr>
        <p:cNvPr id="325" name="Shape 325"/>
        <p:cNvGrpSpPr/>
        <p:nvPr/>
      </p:nvGrpSpPr>
      <p:grpSpPr>
        <a:xfrm>
          <a:off x="0" y="0"/>
          <a:ext cx="0" cy="0"/>
          <a:chOff x="0" y="0"/>
          <a:chExt cx="0" cy="0"/>
        </a:xfrm>
      </p:grpSpPr>
      <p:sp>
        <p:nvSpPr>
          <p:cNvPr id="326" name="Google Shape;326;p36"/>
          <p:cNvSpPr txBox="1"/>
          <p:nvPr>
            <p:ph type="title"/>
          </p:nvPr>
        </p:nvSpPr>
        <p:spPr>
          <a:xfrm>
            <a:off x="2077025" y="151837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7" name="Google Shape;327;p36"/>
          <p:cNvSpPr txBox="1"/>
          <p:nvPr>
            <p:ph idx="1" type="subTitle"/>
          </p:nvPr>
        </p:nvSpPr>
        <p:spPr>
          <a:xfrm>
            <a:off x="2077175" y="2063201"/>
            <a:ext cx="59091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8" name="Google Shape;328;p36"/>
          <p:cNvSpPr txBox="1"/>
          <p:nvPr>
            <p:ph idx="2" type="title"/>
          </p:nvPr>
        </p:nvSpPr>
        <p:spPr>
          <a:xfrm>
            <a:off x="2077027" y="257712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9" name="Google Shape;329;p36"/>
          <p:cNvSpPr txBox="1"/>
          <p:nvPr>
            <p:ph idx="3" type="subTitle"/>
          </p:nvPr>
        </p:nvSpPr>
        <p:spPr>
          <a:xfrm>
            <a:off x="2077350" y="3121951"/>
            <a:ext cx="59088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0" name="Google Shape;330;p36"/>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1" name="Google Shape;331;p36"/>
          <p:cNvSpPr/>
          <p:nvPr/>
        </p:nvSpPr>
        <p:spPr>
          <a:xfrm flipH="1" rot="10285629">
            <a:off x="-6531342" y="-21217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4516430"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flipH="1" rot="-2839443">
            <a:off x="877472" y="32202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flipH="1" rot="-10305679">
            <a:off x="6411091" y="30197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flipH="1" rot="3278516">
            <a:off x="4649136" y="-366101"/>
            <a:ext cx="7826271" cy="287792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rot="-9555841">
            <a:off x="-6466450" y="2570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txBox="1"/>
          <p:nvPr>
            <p:ph idx="5" type="title"/>
          </p:nvPr>
        </p:nvSpPr>
        <p:spPr>
          <a:xfrm>
            <a:off x="2077027" y="3635876"/>
            <a:ext cx="18150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8" name="Google Shape;338;p36"/>
          <p:cNvSpPr txBox="1"/>
          <p:nvPr>
            <p:ph idx="6" type="subTitle"/>
          </p:nvPr>
        </p:nvSpPr>
        <p:spPr>
          <a:xfrm>
            <a:off x="2077350" y="4180701"/>
            <a:ext cx="5908800" cy="4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9" name="Shape 339"/>
        <p:cNvGrpSpPr/>
        <p:nvPr/>
      </p:nvGrpSpPr>
      <p:grpSpPr>
        <a:xfrm>
          <a:off x="0" y="0"/>
          <a:ext cx="0" cy="0"/>
          <a:chOff x="0" y="0"/>
          <a:chExt cx="0" cy="0"/>
        </a:xfrm>
      </p:grpSpPr>
      <p:sp>
        <p:nvSpPr>
          <p:cNvPr id="340" name="Google Shape;340;p37"/>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txBox="1"/>
          <p:nvPr>
            <p:ph type="title"/>
          </p:nvPr>
        </p:nvSpPr>
        <p:spPr>
          <a:xfrm>
            <a:off x="5664001" y="1703625"/>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46" name="Google Shape;346;p37"/>
          <p:cNvSpPr txBox="1"/>
          <p:nvPr>
            <p:ph idx="1" type="subTitle"/>
          </p:nvPr>
        </p:nvSpPr>
        <p:spPr>
          <a:xfrm>
            <a:off x="5664053" y="2135500"/>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7" name="Google Shape;347;p37"/>
          <p:cNvSpPr txBox="1"/>
          <p:nvPr>
            <p:ph idx="2" type="title"/>
          </p:nvPr>
        </p:nvSpPr>
        <p:spPr>
          <a:xfrm>
            <a:off x="5664001" y="3198000"/>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48" name="Google Shape;348;p37"/>
          <p:cNvSpPr txBox="1"/>
          <p:nvPr>
            <p:ph idx="3" type="subTitle"/>
          </p:nvPr>
        </p:nvSpPr>
        <p:spPr>
          <a:xfrm>
            <a:off x="5664025" y="3629875"/>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9" name="Google Shape;349;p37"/>
          <p:cNvSpPr txBox="1"/>
          <p:nvPr>
            <p:ph idx="4" type="title"/>
          </p:nvPr>
        </p:nvSpPr>
        <p:spPr>
          <a:xfrm>
            <a:off x="1252726" y="1703625"/>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50" name="Google Shape;350;p37"/>
          <p:cNvSpPr txBox="1"/>
          <p:nvPr>
            <p:ph idx="5" type="subTitle"/>
          </p:nvPr>
        </p:nvSpPr>
        <p:spPr>
          <a:xfrm>
            <a:off x="971503" y="2135500"/>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51" name="Google Shape;351;p37"/>
          <p:cNvSpPr txBox="1"/>
          <p:nvPr>
            <p:ph idx="6" type="title"/>
          </p:nvPr>
        </p:nvSpPr>
        <p:spPr>
          <a:xfrm>
            <a:off x="1252726" y="3198000"/>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52" name="Google Shape;352;p37"/>
          <p:cNvSpPr txBox="1"/>
          <p:nvPr>
            <p:ph idx="7" type="subTitle"/>
          </p:nvPr>
        </p:nvSpPr>
        <p:spPr>
          <a:xfrm>
            <a:off x="971475" y="3629875"/>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53" name="Google Shape;353;p37"/>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54" name="Shape 354"/>
        <p:cNvGrpSpPr/>
        <p:nvPr/>
      </p:nvGrpSpPr>
      <p:grpSpPr>
        <a:xfrm>
          <a:off x="0" y="0"/>
          <a:ext cx="0" cy="0"/>
          <a:chOff x="0" y="0"/>
          <a:chExt cx="0" cy="0"/>
        </a:xfrm>
      </p:grpSpPr>
      <p:sp>
        <p:nvSpPr>
          <p:cNvPr id="355" name="Google Shape;355;p38"/>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38"/>
          <p:cNvSpPr txBox="1"/>
          <p:nvPr>
            <p:ph idx="2" type="title"/>
          </p:nvPr>
        </p:nvSpPr>
        <p:spPr>
          <a:xfrm>
            <a:off x="4157088" y="2211700"/>
            <a:ext cx="1454400" cy="92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59" name="Google Shape;359;p38"/>
          <p:cNvSpPr txBox="1"/>
          <p:nvPr>
            <p:ph idx="1" type="subTitle"/>
          </p:nvPr>
        </p:nvSpPr>
        <p:spPr>
          <a:xfrm>
            <a:off x="5964350" y="2211700"/>
            <a:ext cx="24405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60" name="Google Shape;360;p38"/>
          <p:cNvSpPr txBox="1"/>
          <p:nvPr>
            <p:ph idx="3" type="title"/>
          </p:nvPr>
        </p:nvSpPr>
        <p:spPr>
          <a:xfrm>
            <a:off x="4157088" y="3465525"/>
            <a:ext cx="1454400" cy="92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61" name="Google Shape;361;p38"/>
          <p:cNvSpPr txBox="1"/>
          <p:nvPr>
            <p:ph idx="4" type="subTitle"/>
          </p:nvPr>
        </p:nvSpPr>
        <p:spPr>
          <a:xfrm>
            <a:off x="5964350" y="3465525"/>
            <a:ext cx="24405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spTree>
      <p:nvGrpSpPr>
        <p:cNvPr id="362" name="Shape 362"/>
        <p:cNvGrpSpPr/>
        <p:nvPr/>
      </p:nvGrpSpPr>
      <p:grpSpPr>
        <a:xfrm>
          <a:off x="0" y="0"/>
          <a:ext cx="0" cy="0"/>
          <a:chOff x="0" y="0"/>
          <a:chExt cx="0" cy="0"/>
        </a:xfrm>
      </p:grpSpPr>
      <p:sp>
        <p:nvSpPr>
          <p:cNvPr id="363" name="Google Shape;363;p39"/>
          <p:cNvSpPr/>
          <p:nvPr/>
        </p:nvSpPr>
        <p:spPr>
          <a:xfrm rot="-4102360">
            <a:off x="4113422" y="47654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flipH="1" rot="-813319">
            <a:off x="7043160" y="-16089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rot="-3394465">
            <a:off x="-4084285" y="336016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flipH="1" rot="10285603">
            <a:off x="-4881689" y="-15084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flipH="1" rot="6738480">
            <a:off x="5484634" y="1473878"/>
            <a:ext cx="7826261" cy="287791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txBox="1"/>
          <p:nvPr>
            <p:ph type="title"/>
          </p:nvPr>
        </p:nvSpPr>
        <p:spPr>
          <a:xfrm>
            <a:off x="463326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69" name="Google Shape;369;p39"/>
          <p:cNvSpPr txBox="1"/>
          <p:nvPr>
            <p:ph idx="1" type="subTitle"/>
          </p:nvPr>
        </p:nvSpPr>
        <p:spPr>
          <a:xfrm>
            <a:off x="4633297"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70" name="Google Shape;370;p39"/>
          <p:cNvSpPr txBox="1"/>
          <p:nvPr>
            <p:ph idx="2" type="title"/>
          </p:nvPr>
        </p:nvSpPr>
        <p:spPr>
          <a:xfrm>
            <a:off x="654461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71" name="Google Shape;371;p39"/>
          <p:cNvSpPr txBox="1"/>
          <p:nvPr>
            <p:ph idx="3" type="subTitle"/>
          </p:nvPr>
        </p:nvSpPr>
        <p:spPr>
          <a:xfrm>
            <a:off x="6544625"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72" name="Google Shape;372;p39"/>
          <p:cNvSpPr txBox="1"/>
          <p:nvPr>
            <p:ph idx="4" type="title"/>
          </p:nvPr>
        </p:nvSpPr>
        <p:spPr>
          <a:xfrm>
            <a:off x="272186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73" name="Google Shape;373;p39"/>
          <p:cNvSpPr txBox="1"/>
          <p:nvPr>
            <p:ph idx="5" type="subTitle"/>
          </p:nvPr>
        </p:nvSpPr>
        <p:spPr>
          <a:xfrm>
            <a:off x="2722019"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74" name="Google Shape;374;p39"/>
          <p:cNvSpPr txBox="1"/>
          <p:nvPr>
            <p:ph idx="6" type="title"/>
          </p:nvPr>
        </p:nvSpPr>
        <p:spPr>
          <a:xfrm>
            <a:off x="810613" y="2692525"/>
            <a:ext cx="1788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375" name="Google Shape;375;p39"/>
          <p:cNvSpPr txBox="1"/>
          <p:nvPr>
            <p:ph idx="7" type="subTitle"/>
          </p:nvPr>
        </p:nvSpPr>
        <p:spPr>
          <a:xfrm>
            <a:off x="810750" y="3124400"/>
            <a:ext cx="1788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376" name="Google Shape;376;p39"/>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77" name="Shape 377"/>
        <p:cNvGrpSpPr/>
        <p:nvPr/>
      </p:nvGrpSpPr>
      <p:grpSpPr>
        <a:xfrm>
          <a:off x="0" y="0"/>
          <a:ext cx="0" cy="0"/>
          <a:chOff x="0" y="0"/>
          <a:chExt cx="0" cy="0"/>
        </a:xfrm>
      </p:grpSpPr>
      <p:sp>
        <p:nvSpPr>
          <p:cNvPr id="378" name="Google Shape;378;p40"/>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txBox="1"/>
          <p:nvPr>
            <p:ph type="title"/>
          </p:nvPr>
        </p:nvSpPr>
        <p:spPr>
          <a:xfrm>
            <a:off x="1465625" y="162742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5" name="Google Shape;385;p40"/>
          <p:cNvSpPr txBox="1"/>
          <p:nvPr>
            <p:ph idx="1" type="subTitle"/>
          </p:nvPr>
        </p:nvSpPr>
        <p:spPr>
          <a:xfrm>
            <a:off x="1465675" y="208760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86" name="Google Shape;386;p40"/>
          <p:cNvSpPr txBox="1"/>
          <p:nvPr>
            <p:ph idx="2" type="title"/>
          </p:nvPr>
        </p:nvSpPr>
        <p:spPr>
          <a:xfrm>
            <a:off x="1465625" y="2665450"/>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7" name="Google Shape;387;p40"/>
          <p:cNvSpPr txBox="1"/>
          <p:nvPr>
            <p:ph idx="3" type="subTitle"/>
          </p:nvPr>
        </p:nvSpPr>
        <p:spPr>
          <a:xfrm>
            <a:off x="1465675" y="3124625"/>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88" name="Google Shape;388;p40"/>
          <p:cNvSpPr txBox="1"/>
          <p:nvPr>
            <p:ph idx="4" type="title"/>
          </p:nvPr>
        </p:nvSpPr>
        <p:spPr>
          <a:xfrm>
            <a:off x="1465625" y="370347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89" name="Google Shape;389;p40"/>
          <p:cNvSpPr txBox="1"/>
          <p:nvPr>
            <p:ph idx="5" type="subTitle"/>
          </p:nvPr>
        </p:nvSpPr>
        <p:spPr>
          <a:xfrm>
            <a:off x="1465675" y="416265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0" name="Google Shape;390;p40"/>
          <p:cNvSpPr txBox="1"/>
          <p:nvPr>
            <p:ph idx="6" type="title"/>
          </p:nvPr>
        </p:nvSpPr>
        <p:spPr>
          <a:xfrm>
            <a:off x="5348850" y="162742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91" name="Google Shape;391;p40"/>
          <p:cNvSpPr txBox="1"/>
          <p:nvPr>
            <p:ph idx="7" type="subTitle"/>
          </p:nvPr>
        </p:nvSpPr>
        <p:spPr>
          <a:xfrm>
            <a:off x="5348900" y="208760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2" name="Google Shape;392;p40"/>
          <p:cNvSpPr txBox="1"/>
          <p:nvPr>
            <p:ph idx="8" type="title"/>
          </p:nvPr>
        </p:nvSpPr>
        <p:spPr>
          <a:xfrm>
            <a:off x="5348850" y="2665450"/>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93" name="Google Shape;393;p40"/>
          <p:cNvSpPr txBox="1"/>
          <p:nvPr>
            <p:ph idx="9" type="subTitle"/>
          </p:nvPr>
        </p:nvSpPr>
        <p:spPr>
          <a:xfrm>
            <a:off x="5348900" y="3124625"/>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4" name="Google Shape;394;p40"/>
          <p:cNvSpPr txBox="1"/>
          <p:nvPr>
            <p:ph idx="13" type="title"/>
          </p:nvPr>
        </p:nvSpPr>
        <p:spPr>
          <a:xfrm>
            <a:off x="5348850" y="3703475"/>
            <a:ext cx="2746500" cy="46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395" name="Google Shape;395;p40"/>
          <p:cNvSpPr txBox="1"/>
          <p:nvPr>
            <p:ph idx="14" type="subTitle"/>
          </p:nvPr>
        </p:nvSpPr>
        <p:spPr>
          <a:xfrm>
            <a:off x="5348900" y="4162650"/>
            <a:ext cx="27465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96" name="Google Shape;396;p40"/>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2" type="title"/>
          </p:nvPr>
        </p:nvSpPr>
        <p:spPr>
          <a:xfrm>
            <a:off x="4789925"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 name="Google Shape;43;p5"/>
          <p:cNvSpPr txBox="1"/>
          <p:nvPr>
            <p:ph idx="1" type="subTitle"/>
          </p:nvPr>
        </p:nvSpPr>
        <p:spPr>
          <a:xfrm>
            <a:off x="4789950"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 name="Google Shape;44;p5"/>
          <p:cNvSpPr txBox="1"/>
          <p:nvPr>
            <p:ph idx="3" type="title"/>
          </p:nvPr>
        </p:nvSpPr>
        <p:spPr>
          <a:xfrm>
            <a:off x="2028750"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 name="Google Shape;45;p5"/>
          <p:cNvSpPr txBox="1"/>
          <p:nvPr>
            <p:ph idx="4" type="subTitle"/>
          </p:nvPr>
        </p:nvSpPr>
        <p:spPr>
          <a:xfrm>
            <a:off x="2028775"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 name="Google Shape;46;p5"/>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397" name="Shape 397"/>
        <p:cNvGrpSpPr/>
        <p:nvPr/>
      </p:nvGrpSpPr>
      <p:grpSpPr>
        <a:xfrm>
          <a:off x="0" y="0"/>
          <a:ext cx="0" cy="0"/>
          <a:chOff x="0" y="0"/>
          <a:chExt cx="0" cy="0"/>
        </a:xfrm>
      </p:grpSpPr>
      <p:sp>
        <p:nvSpPr>
          <p:cNvPr id="398" name="Google Shape;398;p41"/>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txBox="1"/>
          <p:nvPr>
            <p:ph type="title"/>
          </p:nvPr>
        </p:nvSpPr>
        <p:spPr>
          <a:xfrm>
            <a:off x="7210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5" name="Google Shape;405;p41"/>
          <p:cNvSpPr txBox="1"/>
          <p:nvPr>
            <p:ph idx="1" type="subTitle"/>
          </p:nvPr>
        </p:nvSpPr>
        <p:spPr>
          <a:xfrm>
            <a:off x="7211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06" name="Google Shape;406;p41"/>
          <p:cNvSpPr txBox="1"/>
          <p:nvPr>
            <p:ph idx="2" type="title"/>
          </p:nvPr>
        </p:nvSpPr>
        <p:spPr>
          <a:xfrm>
            <a:off x="7210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7" name="Google Shape;407;p41"/>
          <p:cNvSpPr txBox="1"/>
          <p:nvPr>
            <p:ph idx="3" type="subTitle"/>
          </p:nvPr>
        </p:nvSpPr>
        <p:spPr>
          <a:xfrm>
            <a:off x="7211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08" name="Google Shape;408;p41"/>
          <p:cNvSpPr txBox="1"/>
          <p:nvPr>
            <p:ph idx="4" type="title"/>
          </p:nvPr>
        </p:nvSpPr>
        <p:spPr>
          <a:xfrm>
            <a:off x="34583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09" name="Google Shape;409;p41"/>
          <p:cNvSpPr txBox="1"/>
          <p:nvPr>
            <p:ph idx="5" type="subTitle"/>
          </p:nvPr>
        </p:nvSpPr>
        <p:spPr>
          <a:xfrm>
            <a:off x="34584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0" name="Google Shape;410;p41"/>
          <p:cNvSpPr txBox="1"/>
          <p:nvPr>
            <p:ph idx="6" type="title"/>
          </p:nvPr>
        </p:nvSpPr>
        <p:spPr>
          <a:xfrm>
            <a:off x="34583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1" name="Google Shape;411;p41"/>
          <p:cNvSpPr txBox="1"/>
          <p:nvPr>
            <p:ph idx="7" type="subTitle"/>
          </p:nvPr>
        </p:nvSpPr>
        <p:spPr>
          <a:xfrm>
            <a:off x="34584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2" name="Google Shape;412;p41"/>
          <p:cNvSpPr txBox="1"/>
          <p:nvPr>
            <p:ph idx="8" type="title"/>
          </p:nvPr>
        </p:nvSpPr>
        <p:spPr>
          <a:xfrm>
            <a:off x="619572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3" name="Google Shape;413;p41"/>
          <p:cNvSpPr txBox="1"/>
          <p:nvPr>
            <p:ph idx="9" type="subTitle"/>
          </p:nvPr>
        </p:nvSpPr>
        <p:spPr>
          <a:xfrm>
            <a:off x="619577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4" name="Google Shape;414;p41"/>
          <p:cNvSpPr txBox="1"/>
          <p:nvPr>
            <p:ph idx="13" type="title"/>
          </p:nvPr>
        </p:nvSpPr>
        <p:spPr>
          <a:xfrm>
            <a:off x="619572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15" name="Google Shape;415;p41"/>
          <p:cNvSpPr txBox="1"/>
          <p:nvPr>
            <p:ph idx="14" type="subTitle"/>
          </p:nvPr>
        </p:nvSpPr>
        <p:spPr>
          <a:xfrm>
            <a:off x="619575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16" name="Google Shape;416;p41"/>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7">
    <p:spTree>
      <p:nvGrpSpPr>
        <p:cNvPr id="417" name="Shape 417"/>
        <p:cNvGrpSpPr/>
        <p:nvPr/>
      </p:nvGrpSpPr>
      <p:grpSpPr>
        <a:xfrm>
          <a:off x="0" y="0"/>
          <a:ext cx="0" cy="0"/>
          <a:chOff x="0" y="0"/>
          <a:chExt cx="0" cy="0"/>
        </a:xfrm>
      </p:grpSpPr>
      <p:sp>
        <p:nvSpPr>
          <p:cNvPr id="418" name="Google Shape;418;p42"/>
          <p:cNvSpPr/>
          <p:nvPr/>
        </p:nvSpPr>
        <p:spPr>
          <a:xfrm rot="-9339447">
            <a:off x="6847042" y="29704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flipH="1" rot="10285603">
            <a:off x="-5277715" y="-24641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flipH="1" rot="-649785">
            <a:off x="-4089159" y="105605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flipH="1" rot="-813319">
            <a:off x="7695609" y="-35221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flipH="1" rot="-9089871">
            <a:off x="-5596635"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flipH="1" rot="1476017">
            <a:off x="6812373" y="775527"/>
            <a:ext cx="7826071"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txBox="1"/>
          <p:nvPr>
            <p:ph type="title"/>
          </p:nvPr>
        </p:nvSpPr>
        <p:spPr>
          <a:xfrm>
            <a:off x="1242888"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5" name="Google Shape;425;p42"/>
          <p:cNvSpPr txBox="1"/>
          <p:nvPr>
            <p:ph idx="1" type="subTitle"/>
          </p:nvPr>
        </p:nvSpPr>
        <p:spPr>
          <a:xfrm>
            <a:off x="1242930"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6" name="Google Shape;426;p42"/>
          <p:cNvSpPr txBox="1"/>
          <p:nvPr>
            <p:ph idx="2" type="title"/>
          </p:nvPr>
        </p:nvSpPr>
        <p:spPr>
          <a:xfrm>
            <a:off x="1242889"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7" name="Google Shape;427;p42"/>
          <p:cNvSpPr txBox="1"/>
          <p:nvPr>
            <p:ph idx="3" type="subTitle"/>
          </p:nvPr>
        </p:nvSpPr>
        <p:spPr>
          <a:xfrm>
            <a:off x="1242909"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28" name="Google Shape;428;p42"/>
          <p:cNvSpPr txBox="1"/>
          <p:nvPr>
            <p:ph idx="4" type="title"/>
          </p:nvPr>
        </p:nvSpPr>
        <p:spPr>
          <a:xfrm>
            <a:off x="3973163"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29" name="Google Shape;429;p42"/>
          <p:cNvSpPr txBox="1"/>
          <p:nvPr>
            <p:ph idx="5" type="subTitle"/>
          </p:nvPr>
        </p:nvSpPr>
        <p:spPr>
          <a:xfrm>
            <a:off x="3973205"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0" name="Google Shape;430;p42"/>
          <p:cNvSpPr txBox="1"/>
          <p:nvPr>
            <p:ph idx="6" type="title"/>
          </p:nvPr>
        </p:nvSpPr>
        <p:spPr>
          <a:xfrm>
            <a:off x="3973164"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1" name="Google Shape;431;p42"/>
          <p:cNvSpPr txBox="1"/>
          <p:nvPr>
            <p:ph idx="7" type="subTitle"/>
          </p:nvPr>
        </p:nvSpPr>
        <p:spPr>
          <a:xfrm>
            <a:off x="3973184"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2" name="Google Shape;432;p42"/>
          <p:cNvSpPr txBox="1"/>
          <p:nvPr>
            <p:ph idx="8" type="title"/>
          </p:nvPr>
        </p:nvSpPr>
        <p:spPr>
          <a:xfrm>
            <a:off x="6703489" y="1932225"/>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3" name="Google Shape;433;p42"/>
          <p:cNvSpPr txBox="1"/>
          <p:nvPr>
            <p:ph idx="9" type="subTitle"/>
          </p:nvPr>
        </p:nvSpPr>
        <p:spPr>
          <a:xfrm>
            <a:off x="6703530" y="2287900"/>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4" name="Google Shape;434;p42"/>
          <p:cNvSpPr txBox="1"/>
          <p:nvPr>
            <p:ph idx="13" type="title"/>
          </p:nvPr>
        </p:nvSpPr>
        <p:spPr>
          <a:xfrm>
            <a:off x="6703489" y="3588576"/>
            <a:ext cx="18747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5" name="Google Shape;435;p42"/>
          <p:cNvSpPr txBox="1"/>
          <p:nvPr>
            <p:ph idx="14" type="subTitle"/>
          </p:nvPr>
        </p:nvSpPr>
        <p:spPr>
          <a:xfrm>
            <a:off x="6703509" y="3944251"/>
            <a:ext cx="18747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36" name="Google Shape;436;p42"/>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7" name="Shape 437"/>
        <p:cNvGrpSpPr/>
        <p:nvPr/>
      </p:nvGrpSpPr>
      <p:grpSpPr>
        <a:xfrm>
          <a:off x="0" y="0"/>
          <a:ext cx="0" cy="0"/>
          <a:chOff x="0" y="0"/>
          <a:chExt cx="0" cy="0"/>
        </a:xfrm>
      </p:grpSpPr>
      <p:sp>
        <p:nvSpPr>
          <p:cNvPr id="438" name="Google Shape;438;p43"/>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txBox="1"/>
          <p:nvPr>
            <p:ph hasCustomPrompt="1" type="title"/>
          </p:nvPr>
        </p:nvSpPr>
        <p:spPr>
          <a:xfrm>
            <a:off x="723300" y="75197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45" name="Google Shape;445;p43"/>
          <p:cNvSpPr txBox="1"/>
          <p:nvPr>
            <p:ph idx="1" type="subTitle"/>
          </p:nvPr>
        </p:nvSpPr>
        <p:spPr>
          <a:xfrm>
            <a:off x="723300" y="2038177"/>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46" name="Google Shape;446;p43"/>
          <p:cNvSpPr txBox="1"/>
          <p:nvPr>
            <p:ph hasCustomPrompt="1" idx="2" type="title"/>
          </p:nvPr>
        </p:nvSpPr>
        <p:spPr>
          <a:xfrm>
            <a:off x="723300" y="259882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47" name="Google Shape;447;p43"/>
          <p:cNvSpPr txBox="1"/>
          <p:nvPr>
            <p:ph idx="3" type="subTitle"/>
          </p:nvPr>
        </p:nvSpPr>
        <p:spPr>
          <a:xfrm>
            <a:off x="723300" y="3889928"/>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9">
    <p:spTree>
      <p:nvGrpSpPr>
        <p:cNvPr id="448" name="Shape 448"/>
        <p:cNvGrpSpPr/>
        <p:nvPr/>
      </p:nvGrpSpPr>
      <p:grpSpPr>
        <a:xfrm>
          <a:off x="0" y="0"/>
          <a:ext cx="0" cy="0"/>
          <a:chOff x="0" y="0"/>
          <a:chExt cx="0" cy="0"/>
        </a:xfrm>
      </p:grpSpPr>
      <p:sp>
        <p:nvSpPr>
          <p:cNvPr id="449" name="Google Shape;449;p44"/>
          <p:cNvSpPr/>
          <p:nvPr/>
        </p:nvSpPr>
        <p:spPr>
          <a:xfrm flipH="1" rot="-813319">
            <a:off x="4461871" y="-38204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rot="-3394465">
            <a:off x="-4415599"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flipH="1">
            <a:off x="-3718816" y="-232974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flipH="1" rot="-3406877">
            <a:off x="4741603" y="2701799"/>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rot="649760">
            <a:off x="-3160798" y="3729042"/>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flipH="1" rot="10285603">
            <a:off x="4594972"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txBox="1"/>
          <p:nvPr>
            <p:ph hasCustomPrompt="1" type="title"/>
          </p:nvPr>
        </p:nvSpPr>
        <p:spPr>
          <a:xfrm>
            <a:off x="2223600" y="53950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6" name="Google Shape;456;p44"/>
          <p:cNvSpPr txBox="1"/>
          <p:nvPr>
            <p:ph idx="1" type="subTitle"/>
          </p:nvPr>
        </p:nvSpPr>
        <p:spPr>
          <a:xfrm>
            <a:off x="2223600" y="1437838"/>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57" name="Google Shape;457;p44"/>
          <p:cNvSpPr txBox="1"/>
          <p:nvPr>
            <p:ph hasCustomPrompt="1" idx="2" type="title"/>
          </p:nvPr>
        </p:nvSpPr>
        <p:spPr>
          <a:xfrm>
            <a:off x="2223600" y="335435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8" name="Google Shape;458;p44"/>
          <p:cNvSpPr txBox="1"/>
          <p:nvPr>
            <p:ph idx="3" type="subTitle"/>
          </p:nvPr>
        </p:nvSpPr>
        <p:spPr>
          <a:xfrm>
            <a:off x="2223600" y="4257426"/>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459" name="Google Shape;459;p44"/>
          <p:cNvSpPr txBox="1"/>
          <p:nvPr>
            <p:ph hasCustomPrompt="1" idx="4" type="title"/>
          </p:nvPr>
        </p:nvSpPr>
        <p:spPr>
          <a:xfrm>
            <a:off x="2223600" y="1944550"/>
            <a:ext cx="4696800" cy="85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0" name="Google Shape;460;p44"/>
          <p:cNvSpPr txBox="1"/>
          <p:nvPr>
            <p:ph idx="5" type="subTitle"/>
          </p:nvPr>
        </p:nvSpPr>
        <p:spPr>
          <a:xfrm>
            <a:off x="2223600" y="2847626"/>
            <a:ext cx="4696800" cy="34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PT Sans"/>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PT Sans"/>
              <a:buNone/>
              <a:defRPr>
                <a:latin typeface="PT Sans"/>
                <a:ea typeface="PT Sans"/>
                <a:cs typeface="PT Sans"/>
                <a:sym typeface="PT Sans"/>
              </a:defRPr>
            </a:lvl4pPr>
            <a:lvl5pPr lvl="4" rtl="0" algn="ctr">
              <a:lnSpc>
                <a:spcPct val="100000"/>
              </a:lnSpc>
              <a:spcBef>
                <a:spcPts val="0"/>
              </a:spcBef>
              <a:spcAft>
                <a:spcPts val="0"/>
              </a:spcAft>
              <a:buSzPts val="1600"/>
              <a:buFont typeface="PT Sans"/>
              <a:buNone/>
              <a:defRPr>
                <a:latin typeface="PT Sans"/>
                <a:ea typeface="PT Sans"/>
                <a:cs typeface="PT Sans"/>
                <a:sym typeface="PT Sans"/>
              </a:defRPr>
            </a:lvl5pPr>
            <a:lvl6pPr lvl="5" rtl="0" algn="ctr">
              <a:lnSpc>
                <a:spcPct val="100000"/>
              </a:lnSpc>
              <a:spcBef>
                <a:spcPts val="0"/>
              </a:spcBef>
              <a:spcAft>
                <a:spcPts val="0"/>
              </a:spcAft>
              <a:buSzPts val="1600"/>
              <a:buFont typeface="PT Sans"/>
              <a:buNone/>
              <a:defRPr>
                <a:latin typeface="PT Sans"/>
                <a:ea typeface="PT Sans"/>
                <a:cs typeface="PT Sans"/>
                <a:sym typeface="PT Sans"/>
              </a:defRPr>
            </a:lvl6pPr>
            <a:lvl7pPr lvl="6" rtl="0" algn="ctr">
              <a:lnSpc>
                <a:spcPct val="100000"/>
              </a:lnSpc>
              <a:spcBef>
                <a:spcPts val="0"/>
              </a:spcBef>
              <a:spcAft>
                <a:spcPts val="0"/>
              </a:spcAft>
              <a:buSzPts val="1600"/>
              <a:buFont typeface="PT Sans"/>
              <a:buNone/>
              <a:defRPr>
                <a:latin typeface="PT Sans"/>
                <a:ea typeface="PT Sans"/>
                <a:cs typeface="PT Sans"/>
                <a:sym typeface="PT Sans"/>
              </a:defRPr>
            </a:lvl7pPr>
            <a:lvl8pPr lvl="7" rtl="0" algn="ctr">
              <a:lnSpc>
                <a:spcPct val="100000"/>
              </a:lnSpc>
              <a:spcBef>
                <a:spcPts val="0"/>
              </a:spcBef>
              <a:spcAft>
                <a:spcPts val="0"/>
              </a:spcAft>
              <a:buSzPts val="1600"/>
              <a:buFont typeface="PT Sans"/>
              <a:buNone/>
              <a:defRPr>
                <a:latin typeface="PT Sans"/>
                <a:ea typeface="PT Sans"/>
                <a:cs typeface="PT Sans"/>
                <a:sym typeface="PT Sans"/>
              </a:defRPr>
            </a:lvl8pPr>
            <a:lvl9pPr lvl="8" rtl="0"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
    <p:spTree>
      <p:nvGrpSpPr>
        <p:cNvPr id="461" name="Shape 461"/>
        <p:cNvGrpSpPr/>
        <p:nvPr/>
      </p:nvGrpSpPr>
      <p:grpSpPr>
        <a:xfrm>
          <a:off x="0" y="0"/>
          <a:ext cx="0" cy="0"/>
          <a:chOff x="0" y="0"/>
          <a:chExt cx="0" cy="0"/>
        </a:xfrm>
      </p:grpSpPr>
      <p:sp>
        <p:nvSpPr>
          <p:cNvPr id="462" name="Google Shape;462;p45"/>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5"/>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0" name="Google Shape;470;p45"/>
          <p:cNvSpPr txBox="1"/>
          <p:nvPr>
            <p:ph idx="2" type="title"/>
          </p:nvPr>
        </p:nvSpPr>
        <p:spPr>
          <a:xfrm>
            <a:off x="872476" y="1425413"/>
            <a:ext cx="230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1" name="Google Shape;471;p45"/>
          <p:cNvSpPr txBox="1"/>
          <p:nvPr>
            <p:ph idx="1" type="subTitle"/>
          </p:nvPr>
        </p:nvSpPr>
        <p:spPr>
          <a:xfrm>
            <a:off x="872475" y="3674675"/>
            <a:ext cx="23052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2" name="Google Shape;472;p45"/>
          <p:cNvSpPr txBox="1"/>
          <p:nvPr>
            <p:ph idx="3" type="title"/>
          </p:nvPr>
        </p:nvSpPr>
        <p:spPr>
          <a:xfrm>
            <a:off x="3498100" y="1425413"/>
            <a:ext cx="2147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45"/>
          <p:cNvSpPr txBox="1"/>
          <p:nvPr>
            <p:ph idx="4" type="subTitle"/>
          </p:nvPr>
        </p:nvSpPr>
        <p:spPr>
          <a:xfrm>
            <a:off x="3498101" y="3674675"/>
            <a:ext cx="21477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4" name="Google Shape;474;p45"/>
          <p:cNvSpPr txBox="1"/>
          <p:nvPr>
            <p:ph idx="5" type="title"/>
          </p:nvPr>
        </p:nvSpPr>
        <p:spPr>
          <a:xfrm>
            <a:off x="5966121" y="1425413"/>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5" name="Google Shape;475;p45"/>
          <p:cNvSpPr txBox="1"/>
          <p:nvPr>
            <p:ph idx="6" type="subTitle"/>
          </p:nvPr>
        </p:nvSpPr>
        <p:spPr>
          <a:xfrm>
            <a:off x="5966125" y="3674675"/>
            <a:ext cx="23055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76" name="Google Shape;476;p45"/>
          <p:cNvSpPr txBox="1"/>
          <p:nvPr>
            <p:ph hasCustomPrompt="1" idx="7" type="title"/>
          </p:nvPr>
        </p:nvSpPr>
        <p:spPr>
          <a:xfrm>
            <a:off x="1573073"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7" name="Google Shape;477;p45"/>
          <p:cNvSpPr txBox="1"/>
          <p:nvPr>
            <p:ph hasCustomPrompt="1" idx="8" type="title"/>
          </p:nvPr>
        </p:nvSpPr>
        <p:spPr>
          <a:xfrm>
            <a:off x="4123139" y="251893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8" name="Google Shape;478;p45"/>
          <p:cNvSpPr txBox="1"/>
          <p:nvPr>
            <p:ph hasCustomPrompt="1" idx="9" type="title"/>
          </p:nvPr>
        </p:nvSpPr>
        <p:spPr>
          <a:xfrm>
            <a:off x="6672769"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0">
    <p:spTree>
      <p:nvGrpSpPr>
        <p:cNvPr id="479" name="Shape 479"/>
        <p:cNvGrpSpPr/>
        <p:nvPr/>
      </p:nvGrpSpPr>
      <p:grpSpPr>
        <a:xfrm>
          <a:off x="0" y="0"/>
          <a:ext cx="0" cy="0"/>
          <a:chOff x="0" y="0"/>
          <a:chExt cx="0" cy="0"/>
        </a:xfrm>
      </p:grpSpPr>
      <p:sp>
        <p:nvSpPr>
          <p:cNvPr id="480" name="Google Shape;480;p46"/>
          <p:cNvSpPr/>
          <p:nvPr/>
        </p:nvSpPr>
        <p:spPr>
          <a:xfrm rot="7405535">
            <a:off x="3401384" y="-41810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flipH="1" rot="10800000">
            <a:off x="6191327" y="6574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
          <p:cNvSpPr/>
          <p:nvPr/>
        </p:nvSpPr>
        <p:spPr>
          <a:xfrm flipH="1" rot="6847906">
            <a:off x="5303136" y="19645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6"/>
          <p:cNvSpPr/>
          <p:nvPr/>
        </p:nvSpPr>
        <p:spPr>
          <a:xfrm rot="-10150240">
            <a:off x="7399442" y="40332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6"/>
          <p:cNvSpPr/>
          <p:nvPr/>
        </p:nvSpPr>
        <p:spPr>
          <a:xfrm flipH="1" rot="9986681">
            <a:off x="-2153452" y="21955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
          <p:cNvSpPr/>
          <p:nvPr/>
        </p:nvSpPr>
        <p:spPr>
          <a:xfrm flipH="1" rot="-514397">
            <a:off x="-4377604" y="-37143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p:nvPr/>
        </p:nvSpPr>
        <p:spPr>
          <a:xfrm flipH="1" rot="-3373645">
            <a:off x="-5233242" y="7996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6"/>
          <p:cNvSpPr txBox="1"/>
          <p:nvPr>
            <p:ph type="title"/>
          </p:nvPr>
        </p:nvSpPr>
        <p:spPr>
          <a:xfrm>
            <a:off x="872476" y="2613288"/>
            <a:ext cx="230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8" name="Google Shape;488;p46"/>
          <p:cNvSpPr txBox="1"/>
          <p:nvPr>
            <p:ph idx="1" type="subTitle"/>
          </p:nvPr>
        </p:nvSpPr>
        <p:spPr>
          <a:xfrm>
            <a:off x="872475" y="2979000"/>
            <a:ext cx="23052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89" name="Google Shape;489;p46"/>
          <p:cNvSpPr txBox="1"/>
          <p:nvPr>
            <p:ph idx="2" type="title"/>
          </p:nvPr>
        </p:nvSpPr>
        <p:spPr>
          <a:xfrm>
            <a:off x="3498100" y="2613288"/>
            <a:ext cx="2147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0" name="Google Shape;490;p46"/>
          <p:cNvSpPr txBox="1"/>
          <p:nvPr>
            <p:ph idx="3" type="subTitle"/>
          </p:nvPr>
        </p:nvSpPr>
        <p:spPr>
          <a:xfrm>
            <a:off x="3498101" y="2979000"/>
            <a:ext cx="21477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1" name="Google Shape;491;p46"/>
          <p:cNvSpPr txBox="1"/>
          <p:nvPr>
            <p:ph idx="4" type="title"/>
          </p:nvPr>
        </p:nvSpPr>
        <p:spPr>
          <a:xfrm>
            <a:off x="5966121" y="2613288"/>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2" name="Google Shape;492;p46"/>
          <p:cNvSpPr txBox="1"/>
          <p:nvPr>
            <p:ph idx="5" type="subTitle"/>
          </p:nvPr>
        </p:nvSpPr>
        <p:spPr>
          <a:xfrm>
            <a:off x="5966125" y="2979000"/>
            <a:ext cx="23055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93" name="Google Shape;493;p46"/>
          <p:cNvSpPr txBox="1"/>
          <p:nvPr>
            <p:ph hasCustomPrompt="1" idx="6" type="title"/>
          </p:nvPr>
        </p:nvSpPr>
        <p:spPr>
          <a:xfrm>
            <a:off x="1407025" y="1529650"/>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4" name="Google Shape;494;p46"/>
          <p:cNvSpPr txBox="1"/>
          <p:nvPr>
            <p:ph hasCustomPrompt="1" idx="7" type="title"/>
          </p:nvPr>
        </p:nvSpPr>
        <p:spPr>
          <a:xfrm>
            <a:off x="3957087" y="1524925"/>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5" name="Google Shape;495;p46"/>
          <p:cNvSpPr txBox="1"/>
          <p:nvPr>
            <p:ph hasCustomPrompt="1" idx="8" type="title"/>
          </p:nvPr>
        </p:nvSpPr>
        <p:spPr>
          <a:xfrm>
            <a:off x="6506727" y="1529650"/>
            <a:ext cx="12303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96" name="Shape 496"/>
        <p:cNvGrpSpPr/>
        <p:nvPr/>
      </p:nvGrpSpPr>
      <p:grpSpPr>
        <a:xfrm>
          <a:off x="0" y="0"/>
          <a:ext cx="0" cy="0"/>
          <a:chOff x="0" y="0"/>
          <a:chExt cx="0" cy="0"/>
        </a:xfrm>
      </p:grpSpPr>
      <p:sp>
        <p:nvSpPr>
          <p:cNvPr id="497" name="Google Shape;497;p47"/>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txBox="1"/>
          <p:nvPr>
            <p:ph type="title"/>
          </p:nvPr>
        </p:nvSpPr>
        <p:spPr>
          <a:xfrm>
            <a:off x="1276650" y="438900"/>
            <a:ext cx="6590700" cy="1000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5" name="Google Shape;505;p47"/>
          <p:cNvSpPr txBox="1"/>
          <p:nvPr>
            <p:ph idx="1" type="subTitle"/>
          </p:nvPr>
        </p:nvSpPr>
        <p:spPr>
          <a:xfrm>
            <a:off x="2854650" y="1652972"/>
            <a:ext cx="3434700" cy="10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6" name="Google Shape;506;p47"/>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txBox="1"/>
          <p:nvPr/>
        </p:nvSpPr>
        <p:spPr>
          <a:xfrm>
            <a:off x="1672100" y="3967300"/>
            <a:ext cx="5806800" cy="36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Manrope"/>
                <a:ea typeface="Manrope"/>
                <a:cs typeface="Manrope"/>
                <a:sym typeface="Manrope"/>
              </a:rPr>
              <a:t>CREDITS: This presentation template was created by </a:t>
            </a:r>
            <a:r>
              <a:rPr b="1" lang="en">
                <a:solidFill>
                  <a:schemeClr val="dk1"/>
                </a:solidFill>
                <a:uFill>
                  <a:noFill/>
                </a:uFill>
                <a:latin typeface="Manrope"/>
                <a:ea typeface="Manrope"/>
                <a:cs typeface="Manrope"/>
                <a:sym typeface="Manrope"/>
                <a:hlinkClick r:id="rId2">
                  <a:extLst>
                    <a:ext uri="{A12FA001-AC4F-418D-AE19-62706E023703}">
                      <ahyp:hlinkClr val="tx"/>
                    </a:ext>
                  </a:extLst>
                </a:hlinkClick>
              </a:rPr>
              <a:t>Slidesgo</a:t>
            </a:r>
            <a:r>
              <a:rPr lang="en">
                <a:solidFill>
                  <a:schemeClr val="dk1"/>
                </a:solidFill>
                <a:latin typeface="Manrope"/>
                <a:ea typeface="Manrope"/>
                <a:cs typeface="Manrope"/>
                <a:sym typeface="Manrope"/>
              </a:rPr>
              <a:t>, and includes icons by</a:t>
            </a:r>
            <a:r>
              <a:rPr b="1" lang="en">
                <a:solidFill>
                  <a:schemeClr val="dk1"/>
                </a:solidFill>
                <a:latin typeface="Manrope"/>
                <a:ea typeface="Manrope"/>
                <a:cs typeface="Manrope"/>
                <a:sym typeface="Manrope"/>
              </a:rPr>
              <a:t> </a:t>
            </a:r>
            <a:r>
              <a:rPr b="1" lang="en">
                <a:solidFill>
                  <a:schemeClr val="dk1"/>
                </a:solidFill>
                <a:uFill>
                  <a:noFill/>
                </a:uFill>
                <a:latin typeface="Manrope"/>
                <a:ea typeface="Manrope"/>
                <a:cs typeface="Manrope"/>
                <a:sym typeface="Manrope"/>
                <a:hlinkClick r:id="rId3">
                  <a:extLst>
                    <a:ext uri="{A12FA001-AC4F-418D-AE19-62706E023703}">
                      <ahyp:hlinkClr val="tx"/>
                    </a:ext>
                  </a:extLst>
                </a:hlinkClick>
              </a:rPr>
              <a:t>Flaticon</a:t>
            </a:r>
            <a:r>
              <a:rPr lang="en">
                <a:solidFill>
                  <a:schemeClr val="dk1"/>
                </a:solidFill>
                <a:latin typeface="Manrope"/>
                <a:ea typeface="Manrope"/>
                <a:cs typeface="Manrope"/>
                <a:sym typeface="Manrope"/>
              </a:rPr>
              <a:t>, and infographics &amp; images by</a:t>
            </a:r>
            <a:r>
              <a:rPr b="1" lang="en">
                <a:solidFill>
                  <a:schemeClr val="dk1"/>
                </a:solidFill>
                <a:latin typeface="Manrope"/>
                <a:ea typeface="Manrope"/>
                <a:cs typeface="Manrope"/>
                <a:sym typeface="Manrope"/>
              </a:rPr>
              <a:t> </a:t>
            </a:r>
            <a:r>
              <a:rPr b="1" lang="en">
                <a:solidFill>
                  <a:schemeClr val="dk1"/>
                </a:solidFill>
                <a:uFill>
                  <a:noFill/>
                </a:uFill>
                <a:latin typeface="Manrope"/>
                <a:ea typeface="Manrope"/>
                <a:cs typeface="Manrope"/>
                <a:sym typeface="Manrope"/>
                <a:hlinkClick r:id="rId4">
                  <a:extLst>
                    <a:ext uri="{A12FA001-AC4F-418D-AE19-62706E023703}">
                      <ahyp:hlinkClr val="tx"/>
                    </a:ext>
                  </a:extLst>
                </a:hlinkClick>
              </a:rPr>
              <a:t>Freepik</a:t>
            </a:r>
            <a:endParaRPr b="1">
              <a:solidFill>
                <a:schemeClr val="dk1"/>
              </a:solidFill>
              <a:latin typeface="Manrope"/>
              <a:ea typeface="Manrope"/>
              <a:cs typeface="Manrope"/>
              <a:sym typeface="Manrop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08" name="Shape 508"/>
        <p:cNvGrpSpPr/>
        <p:nvPr/>
      </p:nvGrpSpPr>
      <p:grpSpPr>
        <a:xfrm>
          <a:off x="0" y="0"/>
          <a:ext cx="0" cy="0"/>
          <a:chOff x="0" y="0"/>
          <a:chExt cx="0" cy="0"/>
        </a:xfrm>
      </p:grpSpPr>
      <p:sp>
        <p:nvSpPr>
          <p:cNvPr id="509" name="Google Shape;509;p4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15" name="Shape 515"/>
        <p:cNvGrpSpPr/>
        <p:nvPr/>
      </p:nvGrpSpPr>
      <p:grpSpPr>
        <a:xfrm>
          <a:off x="0" y="0"/>
          <a:ext cx="0" cy="0"/>
          <a:chOff x="0" y="0"/>
          <a:chExt cx="0" cy="0"/>
        </a:xfrm>
      </p:grpSpPr>
      <p:sp>
        <p:nvSpPr>
          <p:cNvPr id="516" name="Google Shape;516;p49"/>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521" name="Shape 521"/>
        <p:cNvGrpSpPr/>
        <p:nvPr/>
      </p:nvGrpSpPr>
      <p:grpSpPr>
        <a:xfrm>
          <a:off x="0" y="0"/>
          <a:ext cx="0" cy="0"/>
          <a:chOff x="0" y="0"/>
          <a:chExt cx="0" cy="0"/>
        </a:xfrm>
      </p:grpSpPr>
      <p:sp>
        <p:nvSpPr>
          <p:cNvPr id="522" name="Google Shape;522;p50"/>
          <p:cNvSpPr/>
          <p:nvPr/>
        </p:nvSpPr>
        <p:spPr>
          <a:xfrm rot="813319">
            <a:off x="-1121291"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0"/>
          <p:cNvSpPr/>
          <p:nvPr/>
        </p:nvSpPr>
        <p:spPr>
          <a:xfrm flipH="1" rot="-649785">
            <a:off x="6971064"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0"/>
          <p:cNvSpPr/>
          <p:nvPr/>
        </p:nvSpPr>
        <p:spPr>
          <a:xfrm>
            <a:off x="1620973"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
          <p:cNvSpPr/>
          <p:nvPr/>
        </p:nvSpPr>
        <p:spPr>
          <a:xfrm rot="8823147">
            <a:off x="-2081090"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0"/>
          <p:cNvSpPr/>
          <p:nvPr/>
        </p:nvSpPr>
        <p:spPr>
          <a:xfrm rot="-8100000">
            <a:off x="7300672"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0"/>
          <p:cNvSpPr/>
          <p:nvPr/>
        </p:nvSpPr>
        <p:spPr>
          <a:xfrm rot="649785">
            <a:off x="1211739"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0"/>
          <p:cNvSpPr/>
          <p:nvPr/>
        </p:nvSpPr>
        <p:spPr>
          <a:xfrm rot="2128845">
            <a:off x="3591964"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0"/>
          <p:cNvSpPr/>
          <p:nvPr/>
        </p:nvSpPr>
        <p:spPr>
          <a:xfrm rot="-9555807">
            <a:off x="-5772621"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530" name="Shape 530"/>
        <p:cNvGrpSpPr/>
        <p:nvPr/>
      </p:nvGrpSpPr>
      <p:grpSpPr>
        <a:xfrm>
          <a:off x="0" y="0"/>
          <a:ext cx="0" cy="0"/>
          <a:chOff x="0" y="0"/>
          <a:chExt cx="0" cy="0"/>
        </a:xfrm>
      </p:grpSpPr>
      <p:sp>
        <p:nvSpPr>
          <p:cNvPr id="531" name="Google Shape;531;p51"/>
          <p:cNvSpPr/>
          <p:nvPr/>
        </p:nvSpPr>
        <p:spPr>
          <a:xfrm flipH="1" rot="-7405535">
            <a:off x="-3234670" y="-39524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rot="10800000">
            <a:off x="-4386762" y="8860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rot="-6847906">
            <a:off x="-4259206" y="21931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flipH="1" rot="10150240">
            <a:off x="-3503869" y="42618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rot="-9986681">
            <a:off x="4621400" y="24241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rot="514397">
            <a:off x="5775901" y="-34857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rot="3373645">
            <a:off x="6277252" y="10282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38" name="Shape 538"/>
        <p:cNvGrpSpPr/>
        <p:nvPr/>
      </p:nvGrpSpPr>
      <p:grpSpPr>
        <a:xfrm>
          <a:off x="0" y="0"/>
          <a:ext cx="0" cy="0"/>
          <a:chOff x="0" y="0"/>
          <a:chExt cx="0" cy="0"/>
        </a:xfrm>
      </p:grpSpPr>
      <p:sp>
        <p:nvSpPr>
          <p:cNvPr id="539" name="Google Shape;539;p5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0" name="Google Shape;540;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541" name="Google Shape;54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7"/>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idx="1" type="body"/>
          </p:nvPr>
        </p:nvSpPr>
        <p:spPr>
          <a:xfrm>
            <a:off x="4572000" y="1369325"/>
            <a:ext cx="3850500" cy="33327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4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62" name="Google Shape;62;p7"/>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8"/>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type="title"/>
          </p:nvPr>
        </p:nvSpPr>
        <p:spPr>
          <a:xfrm>
            <a:off x="1796850" y="1301800"/>
            <a:ext cx="5550300" cy="2539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9"/>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723300" y="1383125"/>
            <a:ext cx="4510500" cy="92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9"/>
          <p:cNvSpPr txBox="1"/>
          <p:nvPr>
            <p:ph idx="1" type="subTitle"/>
          </p:nvPr>
        </p:nvSpPr>
        <p:spPr>
          <a:xfrm>
            <a:off x="723300" y="2328475"/>
            <a:ext cx="4359900" cy="14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0" y="0"/>
            <a:ext cx="9144000" cy="5143500"/>
          </a:xfrm>
          <a:prstGeom prst="rect">
            <a:avLst/>
          </a:prstGeom>
          <a:noFill/>
          <a:ln>
            <a:noFill/>
          </a:ln>
        </p:spPr>
      </p:sp>
      <p:sp>
        <p:nvSpPr>
          <p:cNvPr id="85" name="Google Shape;85;p10"/>
          <p:cNvSpPr txBox="1"/>
          <p:nvPr>
            <p:ph type="title"/>
          </p:nvPr>
        </p:nvSpPr>
        <p:spPr>
          <a:xfrm>
            <a:off x="723300" y="1315950"/>
            <a:ext cx="2771700" cy="251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3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p:txBody>
      </p:sp>
      <p:sp>
        <p:nvSpPr>
          <p:cNvPr id="7" name="Google Shape;7;p1"/>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indent="-330200" lvl="1" marL="9144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indent="-330200" lvl="2" marL="13716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indent="-330200" lvl="3" marL="18288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indent="-330200" lvl="4" marL="22860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indent="-330200" lvl="5" marL="27432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indent="-330200" lvl="6" marL="32004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indent="-330200" lvl="7" marL="36576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indent="-330200" lvl="8" marL="41148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hyperlink" Target="https://data.giss.nasa.gov/gistemp/" TargetMode="External"/><Relationship Id="rId4" Type="http://schemas.openxmlformats.org/officeDocument/2006/relationships/hyperlink" Target="https://pubs.giss.nasa.gov/abs/le05800h.html" TargetMode="External"/><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3"/>
          <p:cNvSpPr txBox="1"/>
          <p:nvPr>
            <p:ph type="ctrTitle"/>
          </p:nvPr>
        </p:nvSpPr>
        <p:spPr>
          <a:xfrm>
            <a:off x="318750" y="768375"/>
            <a:ext cx="8506500" cy="233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Climate Change </a:t>
            </a:r>
            <a:r>
              <a:rPr lang="en"/>
              <a:t>and</a:t>
            </a:r>
            <a:r>
              <a:rPr lang="en"/>
              <a:t> </a:t>
            </a:r>
            <a:endParaRPr/>
          </a:p>
          <a:p>
            <a:pPr indent="0" lvl="0" marL="0" rtl="0" algn="ctr">
              <a:spcBef>
                <a:spcPts val="0"/>
              </a:spcBef>
              <a:spcAft>
                <a:spcPts val="0"/>
              </a:spcAft>
              <a:buNone/>
            </a:pPr>
            <a:r>
              <a:rPr lang="en"/>
              <a:t>Wine Production</a:t>
            </a:r>
            <a:endParaRPr/>
          </a:p>
        </p:txBody>
      </p:sp>
      <p:sp>
        <p:nvSpPr>
          <p:cNvPr id="547" name="Google Shape;547;p53"/>
          <p:cNvSpPr txBox="1"/>
          <p:nvPr>
            <p:ph idx="1" type="subTitle"/>
          </p:nvPr>
        </p:nvSpPr>
        <p:spPr>
          <a:xfrm>
            <a:off x="963750" y="3100575"/>
            <a:ext cx="7216500" cy="8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1</a:t>
            </a:r>
            <a:endParaRPr/>
          </a:p>
          <a:p>
            <a:pPr indent="0" lvl="0" marL="0" rtl="0" algn="ctr">
              <a:spcBef>
                <a:spcPts val="0"/>
              </a:spcBef>
              <a:spcAft>
                <a:spcPts val="0"/>
              </a:spcAft>
              <a:buNone/>
            </a:pPr>
            <a:r>
              <a:rPr lang="en"/>
              <a:t>Amanda Derdiger, Andrew Koller, Mustafa Ayter, Lindsay McFayden</a:t>
            </a:r>
            <a:endParaRPr/>
          </a:p>
        </p:txBody>
      </p:sp>
      <p:pic>
        <p:nvPicPr>
          <p:cNvPr id="548" name="Google Shape;548;p53"/>
          <p:cNvPicPr preferRelativeResize="0"/>
          <p:nvPr/>
        </p:nvPicPr>
        <p:blipFill>
          <a:blip r:embed="rId3">
            <a:alphaModFix/>
          </a:blip>
          <a:stretch>
            <a:fillRect/>
          </a:stretch>
        </p:blipFill>
        <p:spPr>
          <a:xfrm>
            <a:off x="-12" y="4350150"/>
            <a:ext cx="720675" cy="720675"/>
          </a:xfrm>
          <a:prstGeom prst="rect">
            <a:avLst/>
          </a:prstGeom>
          <a:noFill/>
          <a:ln>
            <a:noFill/>
          </a:ln>
        </p:spPr>
      </p:pic>
      <p:pic>
        <p:nvPicPr>
          <p:cNvPr id="549" name="Google Shape;549;p53"/>
          <p:cNvPicPr preferRelativeResize="0"/>
          <p:nvPr/>
        </p:nvPicPr>
        <p:blipFill>
          <a:blip r:embed="rId4">
            <a:alphaModFix/>
          </a:blip>
          <a:stretch>
            <a:fillRect/>
          </a:stretch>
        </p:blipFill>
        <p:spPr>
          <a:xfrm>
            <a:off x="8336400" y="0"/>
            <a:ext cx="807599" cy="807601"/>
          </a:xfrm>
          <a:prstGeom prst="rect">
            <a:avLst/>
          </a:prstGeom>
          <a:noFill/>
          <a:ln>
            <a:noFill/>
          </a:ln>
        </p:spPr>
      </p:pic>
      <p:pic>
        <p:nvPicPr>
          <p:cNvPr id="550" name="Google Shape;550;p53"/>
          <p:cNvPicPr preferRelativeResize="0"/>
          <p:nvPr/>
        </p:nvPicPr>
        <p:blipFill>
          <a:blip r:embed="rId5">
            <a:alphaModFix/>
          </a:blip>
          <a:stretch>
            <a:fillRect/>
          </a:stretch>
        </p:blipFill>
        <p:spPr>
          <a:xfrm>
            <a:off x="0" y="0"/>
            <a:ext cx="807601" cy="807601"/>
          </a:xfrm>
          <a:prstGeom prst="rect">
            <a:avLst/>
          </a:prstGeom>
          <a:noFill/>
          <a:ln>
            <a:noFill/>
          </a:ln>
        </p:spPr>
      </p:pic>
      <p:pic>
        <p:nvPicPr>
          <p:cNvPr id="551" name="Google Shape;551;p53"/>
          <p:cNvPicPr preferRelativeResize="0"/>
          <p:nvPr/>
        </p:nvPicPr>
        <p:blipFill>
          <a:blip r:embed="rId6">
            <a:alphaModFix/>
          </a:blip>
          <a:stretch>
            <a:fillRect/>
          </a:stretch>
        </p:blipFill>
        <p:spPr>
          <a:xfrm>
            <a:off x="8552376" y="4520851"/>
            <a:ext cx="549975" cy="549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62"/>
          <p:cNvPicPr preferRelativeResize="0"/>
          <p:nvPr/>
        </p:nvPicPr>
        <p:blipFill>
          <a:blip r:embed="rId3">
            <a:alphaModFix/>
          </a:blip>
          <a:stretch>
            <a:fillRect/>
          </a:stretch>
        </p:blipFill>
        <p:spPr>
          <a:xfrm>
            <a:off x="581758" y="602875"/>
            <a:ext cx="7980480" cy="4358876"/>
          </a:xfrm>
          <a:prstGeom prst="rect">
            <a:avLst/>
          </a:prstGeom>
          <a:noFill/>
          <a:ln>
            <a:noFill/>
          </a:ln>
        </p:spPr>
      </p:pic>
      <p:sp>
        <p:nvSpPr>
          <p:cNvPr id="611" name="Google Shape;611;p62"/>
          <p:cNvSpPr txBox="1"/>
          <p:nvPr>
            <p:ph type="title"/>
          </p:nvPr>
        </p:nvSpPr>
        <p:spPr>
          <a:xfrm>
            <a:off x="3031625" y="0"/>
            <a:ext cx="3080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South Africa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3"/>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Development of New Industry?</a:t>
            </a:r>
            <a:endParaRPr/>
          </a:p>
        </p:txBody>
      </p:sp>
      <p:pic>
        <p:nvPicPr>
          <p:cNvPr id="617" name="Google Shape;617;p63"/>
          <p:cNvPicPr preferRelativeResize="0"/>
          <p:nvPr/>
        </p:nvPicPr>
        <p:blipFill>
          <a:blip r:embed="rId3">
            <a:alphaModFix/>
          </a:blip>
          <a:stretch>
            <a:fillRect/>
          </a:stretch>
        </p:blipFill>
        <p:spPr>
          <a:xfrm>
            <a:off x="0" y="585075"/>
            <a:ext cx="9144001" cy="4558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64"/>
          <p:cNvPicPr preferRelativeResize="0"/>
          <p:nvPr/>
        </p:nvPicPr>
        <p:blipFill>
          <a:blip r:embed="rId3">
            <a:alphaModFix/>
          </a:blip>
          <a:stretch>
            <a:fillRect/>
          </a:stretch>
        </p:blipFill>
        <p:spPr>
          <a:xfrm>
            <a:off x="336675" y="235025"/>
            <a:ext cx="8470651" cy="4908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65"/>
          <p:cNvPicPr preferRelativeResize="0"/>
          <p:nvPr/>
        </p:nvPicPr>
        <p:blipFill>
          <a:blip r:embed="rId3">
            <a:alphaModFix/>
          </a:blip>
          <a:stretch>
            <a:fillRect/>
          </a:stretch>
        </p:blipFill>
        <p:spPr>
          <a:xfrm>
            <a:off x="0" y="571500"/>
            <a:ext cx="9144000" cy="4572000"/>
          </a:xfrm>
          <a:prstGeom prst="rect">
            <a:avLst/>
          </a:prstGeom>
          <a:noFill/>
          <a:ln>
            <a:noFill/>
          </a:ln>
        </p:spPr>
      </p:pic>
      <p:sp>
        <p:nvSpPr>
          <p:cNvPr id="628" name="Google Shape;628;p65"/>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 Zealand Wine Production from 1961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6"/>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 Zealand Temperature over time from 1961</a:t>
            </a:r>
            <a:endParaRPr/>
          </a:p>
        </p:txBody>
      </p:sp>
      <p:pic>
        <p:nvPicPr>
          <p:cNvPr id="634" name="Google Shape;634;p66"/>
          <p:cNvPicPr preferRelativeResize="0"/>
          <p:nvPr/>
        </p:nvPicPr>
        <p:blipFill>
          <a:blip r:embed="rId3">
            <a:alphaModFix/>
          </a:blip>
          <a:stretch>
            <a:fillRect/>
          </a:stretch>
        </p:blipFill>
        <p:spPr>
          <a:xfrm>
            <a:off x="0" y="572700"/>
            <a:ext cx="9144000" cy="457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366250" y="0"/>
            <a:ext cx="8832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 Zealand Wine Production vs. Avg. Temp. 1961</a:t>
            </a:r>
            <a:endParaRPr/>
          </a:p>
        </p:txBody>
      </p:sp>
      <p:pic>
        <p:nvPicPr>
          <p:cNvPr id="640" name="Google Shape;640;p67"/>
          <p:cNvPicPr preferRelativeResize="0"/>
          <p:nvPr/>
        </p:nvPicPr>
        <p:blipFill>
          <a:blip r:embed="rId3">
            <a:alphaModFix/>
          </a:blip>
          <a:stretch>
            <a:fillRect/>
          </a:stretch>
        </p:blipFill>
        <p:spPr>
          <a:xfrm>
            <a:off x="2400" y="572700"/>
            <a:ext cx="9141600" cy="457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8"/>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Japan </a:t>
            </a:r>
            <a:r>
              <a:rPr lang="en"/>
              <a:t>Wine Production from 1961</a:t>
            </a:r>
            <a:endParaRPr/>
          </a:p>
        </p:txBody>
      </p:sp>
      <p:pic>
        <p:nvPicPr>
          <p:cNvPr id="646" name="Google Shape;646;p68"/>
          <p:cNvPicPr preferRelativeResize="0"/>
          <p:nvPr/>
        </p:nvPicPr>
        <p:blipFill>
          <a:blip r:embed="rId3">
            <a:alphaModFix/>
          </a:blip>
          <a:stretch>
            <a:fillRect/>
          </a:stretch>
        </p:blipFill>
        <p:spPr>
          <a:xfrm>
            <a:off x="0" y="571500"/>
            <a:ext cx="9144000" cy="4572000"/>
          </a:xfrm>
          <a:prstGeom prst="rect">
            <a:avLst/>
          </a:prstGeom>
          <a:noFill/>
          <a:ln>
            <a:noFill/>
          </a:ln>
        </p:spPr>
      </p:pic>
      <p:sp>
        <p:nvSpPr>
          <p:cNvPr id="647" name="Google Shape;647;p68"/>
          <p:cNvSpPr txBox="1"/>
          <p:nvPr/>
        </p:nvSpPr>
        <p:spPr>
          <a:xfrm>
            <a:off x="1673125" y="1551000"/>
            <a:ext cx="1538700" cy="4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Manrope"/>
                <a:ea typeface="Manrope"/>
                <a:cs typeface="Manrope"/>
                <a:sym typeface="Manrope"/>
              </a:rPr>
              <a:t>r=.8820</a:t>
            </a:r>
            <a:endParaRPr b="1" sz="1600">
              <a:solidFill>
                <a:schemeClr val="dk1"/>
              </a:solidFill>
              <a:latin typeface="Manrope"/>
              <a:ea typeface="Manrope"/>
              <a:cs typeface="Manrope"/>
              <a:sym typeface="Manrop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9"/>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Japan Temperature over time from 1961</a:t>
            </a:r>
            <a:endParaRPr/>
          </a:p>
        </p:txBody>
      </p:sp>
      <p:pic>
        <p:nvPicPr>
          <p:cNvPr id="653" name="Google Shape;653;p69"/>
          <p:cNvPicPr preferRelativeResize="0"/>
          <p:nvPr/>
        </p:nvPicPr>
        <p:blipFill>
          <a:blip r:embed="rId3">
            <a:alphaModFix/>
          </a:blip>
          <a:stretch>
            <a:fillRect/>
          </a:stretch>
        </p:blipFill>
        <p:spPr>
          <a:xfrm>
            <a:off x="2" y="571514"/>
            <a:ext cx="9144000" cy="45719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0"/>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Japan </a:t>
            </a:r>
            <a:r>
              <a:rPr lang="en"/>
              <a:t>Wine Production vs. Avg. Temp. from 1961</a:t>
            </a:r>
            <a:endParaRPr/>
          </a:p>
        </p:txBody>
      </p:sp>
      <p:pic>
        <p:nvPicPr>
          <p:cNvPr id="659" name="Google Shape;659;p70"/>
          <p:cNvPicPr preferRelativeResize="0"/>
          <p:nvPr/>
        </p:nvPicPr>
        <p:blipFill>
          <a:blip r:embed="rId3">
            <a:alphaModFix/>
          </a:blip>
          <a:stretch>
            <a:fillRect/>
          </a:stretch>
        </p:blipFill>
        <p:spPr>
          <a:xfrm>
            <a:off x="0" y="571500"/>
            <a:ext cx="9144000" cy="457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1"/>
          <p:cNvSpPr txBox="1"/>
          <p:nvPr>
            <p:ph type="title"/>
          </p:nvPr>
        </p:nvSpPr>
        <p:spPr>
          <a:xfrm>
            <a:off x="0" y="0"/>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Correlation between Wine Production and Temperature Measures</a:t>
            </a:r>
            <a:endParaRPr/>
          </a:p>
        </p:txBody>
      </p:sp>
      <p:pic>
        <p:nvPicPr>
          <p:cNvPr id="665" name="Google Shape;665;p71"/>
          <p:cNvPicPr preferRelativeResize="0"/>
          <p:nvPr/>
        </p:nvPicPr>
        <p:blipFill>
          <a:blip r:embed="rId3">
            <a:alphaModFix/>
          </a:blip>
          <a:stretch>
            <a:fillRect/>
          </a:stretch>
        </p:blipFill>
        <p:spPr>
          <a:xfrm>
            <a:off x="876051" y="572700"/>
            <a:ext cx="7391901" cy="3876525"/>
          </a:xfrm>
          <a:prstGeom prst="rect">
            <a:avLst/>
          </a:prstGeom>
          <a:noFill/>
          <a:ln>
            <a:noFill/>
          </a:ln>
        </p:spPr>
      </p:pic>
      <p:sp>
        <p:nvSpPr>
          <p:cNvPr id="666" name="Google Shape;666;p71"/>
          <p:cNvSpPr txBox="1"/>
          <p:nvPr/>
        </p:nvSpPr>
        <p:spPr>
          <a:xfrm>
            <a:off x="1638750" y="4527600"/>
            <a:ext cx="5866500" cy="4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Manrope"/>
                <a:ea typeface="Manrope"/>
                <a:cs typeface="Manrope"/>
                <a:sym typeface="Manrope"/>
              </a:rPr>
              <a:t>+ 1 indicates a strong positive correlation.</a:t>
            </a:r>
            <a:endParaRPr sz="1500">
              <a:solidFill>
                <a:schemeClr val="dk1"/>
              </a:solidFill>
              <a:latin typeface="Manrope"/>
              <a:ea typeface="Manrope"/>
              <a:cs typeface="Manrope"/>
              <a:sym typeface="Manrope"/>
            </a:endParaRPr>
          </a:p>
          <a:p>
            <a:pPr indent="0" lvl="0" marL="0" rtl="0" algn="ctr">
              <a:spcBef>
                <a:spcPts val="0"/>
              </a:spcBef>
              <a:spcAft>
                <a:spcPts val="0"/>
              </a:spcAft>
              <a:buNone/>
            </a:pPr>
            <a:r>
              <a:rPr lang="en" sz="1500">
                <a:solidFill>
                  <a:schemeClr val="dk1"/>
                </a:solidFill>
                <a:latin typeface="Manrope"/>
                <a:ea typeface="Manrope"/>
                <a:cs typeface="Manrope"/>
                <a:sym typeface="Manrope"/>
              </a:rPr>
              <a:t>-  1 indicates a strong negative correlation.</a:t>
            </a:r>
            <a:endParaRPr sz="1500">
              <a:solidFill>
                <a:schemeClr val="dk1"/>
              </a:solidFill>
              <a:latin typeface="Manrope"/>
              <a:ea typeface="Manrope"/>
              <a:cs typeface="Manrope"/>
              <a:sym typeface="Manrope"/>
            </a:endParaRPr>
          </a:p>
          <a:p>
            <a:pPr indent="0" lvl="0" marL="0" rtl="0" algn="l">
              <a:spcBef>
                <a:spcPts val="0"/>
              </a:spcBef>
              <a:spcAft>
                <a:spcPts val="0"/>
              </a:spcAft>
              <a:buNone/>
            </a:pPr>
            <a:r>
              <a:t/>
            </a:r>
            <a:endParaRPr sz="1600">
              <a:solidFill>
                <a:schemeClr val="dk1"/>
              </a:solidFill>
              <a:latin typeface="Manrope"/>
              <a:ea typeface="Manrope"/>
              <a:cs typeface="Manrope"/>
              <a:sym typeface="Manrop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4"/>
          <p:cNvSpPr txBox="1"/>
          <p:nvPr>
            <p:ph type="title"/>
          </p:nvPr>
        </p:nvSpPr>
        <p:spPr>
          <a:xfrm>
            <a:off x="720000" y="437700"/>
            <a:ext cx="7702800" cy="65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Kulim Park SemiBold"/>
                <a:ea typeface="Kulim Park SemiBold"/>
                <a:cs typeface="Kulim Park SemiBold"/>
                <a:sym typeface="Kulim Park SemiBold"/>
              </a:rPr>
              <a:t>Research Questions</a:t>
            </a:r>
            <a:endParaRPr>
              <a:latin typeface="Kulim Park SemiBold"/>
              <a:ea typeface="Kulim Park SemiBold"/>
              <a:cs typeface="Kulim Park SemiBold"/>
              <a:sym typeface="Kulim Park SemiBold"/>
            </a:endParaRPr>
          </a:p>
          <a:p>
            <a:pPr indent="0" lvl="0" marL="0" rtl="0" algn="ctr">
              <a:spcBef>
                <a:spcPts val="0"/>
              </a:spcBef>
              <a:spcAft>
                <a:spcPts val="0"/>
              </a:spcAft>
              <a:buNone/>
            </a:pPr>
            <a:r>
              <a:t/>
            </a:r>
            <a:endParaRPr/>
          </a:p>
        </p:txBody>
      </p:sp>
      <p:sp>
        <p:nvSpPr>
          <p:cNvPr id="557" name="Google Shape;557;p54"/>
          <p:cNvSpPr txBox="1"/>
          <p:nvPr>
            <p:ph idx="1" type="body"/>
          </p:nvPr>
        </p:nvSpPr>
        <p:spPr>
          <a:xfrm>
            <a:off x="720000" y="1095450"/>
            <a:ext cx="7702800" cy="3209400"/>
          </a:xfrm>
          <a:prstGeom prst="rect">
            <a:avLst/>
          </a:prstGeom>
        </p:spPr>
        <p:txBody>
          <a:bodyPr anchorCtr="0" anchor="b"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000000"/>
                </a:solidFill>
              </a:rPr>
              <a:t>Does </a:t>
            </a:r>
            <a:r>
              <a:rPr lang="en" sz="1600">
                <a:solidFill>
                  <a:srgbClr val="000000"/>
                </a:solidFill>
              </a:rPr>
              <a:t>climate change affect global wine production?</a:t>
            </a:r>
            <a:endParaRPr sz="1600">
              <a:solidFill>
                <a:srgbClr val="000000"/>
              </a:solidFill>
            </a:endParaRPr>
          </a:p>
          <a:p>
            <a:pPr indent="0" lvl="0" marL="0" rtl="0" algn="l">
              <a:lnSpc>
                <a:spcPct val="115000"/>
              </a:lnSpc>
              <a:spcBef>
                <a:spcPts val="0"/>
              </a:spcBef>
              <a:spcAft>
                <a:spcPts val="0"/>
              </a:spcAft>
              <a:buNone/>
            </a:pPr>
            <a:r>
              <a:t/>
            </a:r>
            <a:endParaRPr sz="1600">
              <a:solidFill>
                <a:srgbClr val="000000"/>
              </a:solidFill>
            </a:endParaRPr>
          </a:p>
          <a:p>
            <a:pPr indent="0" lvl="0" marL="0" rtl="0" algn="l">
              <a:lnSpc>
                <a:spcPct val="115000"/>
              </a:lnSpc>
              <a:spcBef>
                <a:spcPts val="0"/>
              </a:spcBef>
              <a:spcAft>
                <a:spcPts val="0"/>
              </a:spcAft>
              <a:buNone/>
            </a:pPr>
            <a:r>
              <a:rPr lang="en" sz="1600">
                <a:solidFill>
                  <a:srgbClr val="000000"/>
                </a:solidFill>
              </a:rPr>
              <a:t>Is there a correlation between average temperature and wine production?</a:t>
            </a:r>
            <a:endParaRPr sz="1600">
              <a:solidFill>
                <a:srgbClr val="000000"/>
              </a:solidFill>
            </a:endParaRPr>
          </a:p>
          <a:p>
            <a:pPr indent="0" lvl="0" marL="0" rtl="0" algn="l">
              <a:lnSpc>
                <a:spcPct val="115000"/>
              </a:lnSpc>
              <a:spcBef>
                <a:spcPts val="0"/>
              </a:spcBef>
              <a:spcAft>
                <a:spcPts val="0"/>
              </a:spcAft>
              <a:buNone/>
            </a:pPr>
            <a:r>
              <a:t/>
            </a:r>
            <a:endParaRPr sz="1600">
              <a:solidFill>
                <a:srgbClr val="000000"/>
              </a:solidFill>
            </a:endParaRPr>
          </a:p>
          <a:p>
            <a:pPr indent="0" lvl="0" marL="0" rtl="0" algn="l">
              <a:lnSpc>
                <a:spcPct val="115000"/>
              </a:lnSpc>
              <a:spcBef>
                <a:spcPts val="0"/>
              </a:spcBef>
              <a:spcAft>
                <a:spcPts val="0"/>
              </a:spcAft>
              <a:buNone/>
            </a:pPr>
            <a:r>
              <a:rPr lang="en" sz="1600">
                <a:solidFill>
                  <a:srgbClr val="000000"/>
                </a:solidFill>
              </a:rPr>
              <a:t>Is there a correlation between rising temperatures and the creation of new wine industries in regions previously unfit for wine production?</a:t>
            </a:r>
            <a:endParaRPr sz="1600">
              <a:solidFill>
                <a:srgbClr val="000000"/>
              </a:solidFill>
            </a:endParaRPr>
          </a:p>
          <a:p>
            <a:pPr indent="0" lvl="0" marL="0" rtl="0" algn="l">
              <a:lnSpc>
                <a:spcPct val="115000"/>
              </a:lnSpc>
              <a:spcBef>
                <a:spcPts val="0"/>
              </a:spcBef>
              <a:spcAft>
                <a:spcPts val="0"/>
              </a:spcAft>
              <a:buNone/>
            </a:pPr>
            <a:r>
              <a:t/>
            </a:r>
            <a:endParaRPr sz="1600">
              <a:solidFill>
                <a:srgbClr val="000000"/>
              </a:solidFill>
            </a:endParaRPr>
          </a:p>
          <a:p>
            <a:pPr indent="0" lvl="0" marL="0" rtl="0" algn="l">
              <a:lnSpc>
                <a:spcPct val="115000"/>
              </a:lnSpc>
              <a:spcBef>
                <a:spcPts val="0"/>
              </a:spcBef>
              <a:spcAft>
                <a:spcPts val="0"/>
              </a:spcAft>
              <a:buNone/>
            </a:pPr>
            <a:r>
              <a:rPr lang="en" sz="1600">
                <a:solidFill>
                  <a:srgbClr val="000000"/>
                </a:solidFill>
              </a:rPr>
              <a:t>Which geographical regions can expect to see an increase in wine production and which regions can expect t</a:t>
            </a:r>
            <a:r>
              <a:rPr lang="en" sz="1600">
                <a:solidFill>
                  <a:srgbClr val="000000"/>
                </a:solidFill>
              </a:rPr>
              <a:t>o </a:t>
            </a:r>
            <a:r>
              <a:rPr lang="en" sz="1600">
                <a:solidFill>
                  <a:srgbClr val="000000"/>
                </a:solidFill>
              </a:rPr>
              <a:t>see a decrease in wine production given the expected rise in temperature?</a:t>
            </a:r>
            <a:endParaRPr sz="16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72"/>
          <p:cNvPicPr preferRelativeResize="0"/>
          <p:nvPr/>
        </p:nvPicPr>
        <p:blipFill>
          <a:blip r:embed="rId3">
            <a:alphaModFix/>
          </a:blip>
          <a:stretch>
            <a:fillRect/>
          </a:stretch>
        </p:blipFill>
        <p:spPr>
          <a:xfrm>
            <a:off x="1528300" y="152400"/>
            <a:ext cx="6087397"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3"/>
          <p:cNvSpPr txBox="1"/>
          <p:nvPr>
            <p:ph type="title"/>
          </p:nvPr>
        </p:nvSpPr>
        <p:spPr>
          <a:xfrm>
            <a:off x="81850" y="0"/>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Average Temperature Trends Over Years for Selected Countries</a:t>
            </a:r>
            <a:endParaRPr/>
          </a:p>
        </p:txBody>
      </p:sp>
      <p:pic>
        <p:nvPicPr>
          <p:cNvPr id="677" name="Google Shape;677;p73"/>
          <p:cNvPicPr preferRelativeResize="0"/>
          <p:nvPr/>
        </p:nvPicPr>
        <p:blipFill>
          <a:blip r:embed="rId3">
            <a:alphaModFix/>
          </a:blip>
          <a:stretch>
            <a:fillRect/>
          </a:stretch>
        </p:blipFill>
        <p:spPr>
          <a:xfrm>
            <a:off x="1462838" y="572700"/>
            <a:ext cx="6218324" cy="4266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4"/>
          <p:cNvSpPr txBox="1"/>
          <p:nvPr>
            <p:ph type="title"/>
          </p:nvPr>
        </p:nvSpPr>
        <p:spPr>
          <a:xfrm>
            <a:off x="0" y="0"/>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Wine Production Trends Over Years for Selected Countries</a:t>
            </a:r>
            <a:endParaRPr/>
          </a:p>
        </p:txBody>
      </p:sp>
      <p:pic>
        <p:nvPicPr>
          <p:cNvPr id="683" name="Google Shape;683;p74"/>
          <p:cNvPicPr preferRelativeResize="0"/>
          <p:nvPr/>
        </p:nvPicPr>
        <p:blipFill>
          <a:blip r:embed="rId3">
            <a:alphaModFix/>
          </a:blip>
          <a:stretch>
            <a:fillRect/>
          </a:stretch>
        </p:blipFill>
        <p:spPr>
          <a:xfrm>
            <a:off x="1559563" y="572700"/>
            <a:ext cx="6024875" cy="4266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 Results</a:t>
            </a:r>
            <a:endParaRPr/>
          </a:p>
        </p:txBody>
      </p:sp>
      <p:sp>
        <p:nvSpPr>
          <p:cNvPr id="689" name="Google Shape;689;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Varied Impact Across Regions:</a:t>
            </a:r>
            <a:endParaRPr b="1"/>
          </a:p>
          <a:p>
            <a:pPr indent="0" lvl="0" marL="0" rtl="0" algn="l">
              <a:spcBef>
                <a:spcPts val="0"/>
              </a:spcBef>
              <a:spcAft>
                <a:spcPts val="0"/>
              </a:spcAft>
              <a:buNone/>
            </a:pPr>
            <a:r>
              <a:rPr lang="en"/>
              <a:t>Climate change impact on wine production varies significantly across different regions.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France, Italy, the United States, Australia, Argentina, and South Africa show differing trends in temperature changes vs. wine production.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Temperature-Wine Production Relationship:</a:t>
            </a:r>
            <a:endParaRPr b="1"/>
          </a:p>
          <a:p>
            <a:pPr indent="0" lvl="0" marL="0" rtl="0" algn="l">
              <a:spcBef>
                <a:spcPts val="0"/>
              </a:spcBef>
              <a:spcAft>
                <a:spcPts val="0"/>
              </a:spcAft>
              <a:buNone/>
            </a:pPr>
            <a:r>
              <a:rPr lang="en"/>
              <a:t>Temperature fluctuations are related to changes in wine production BUT relationship's strength and direction vary by region.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exhibit comparably a more positive correlation, suggesting increased wine production with rising temperatures, while others show a more negative correlation, indicating a potential decrease in production.</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 Limitations</a:t>
            </a:r>
            <a:endParaRPr/>
          </a:p>
        </p:txBody>
      </p:sp>
      <p:sp>
        <p:nvSpPr>
          <p:cNvPr id="695" name="Google Shape;695;p76"/>
          <p:cNvSpPr txBox="1"/>
          <p:nvPr>
            <p:ph idx="1" type="body"/>
          </p:nvPr>
        </p:nvSpPr>
        <p:spPr>
          <a:xfrm>
            <a:off x="311700" y="1047975"/>
            <a:ext cx="8520600" cy="394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Soil Type</a:t>
            </a:r>
            <a:endParaRPr b="1"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Impact on grape growth of different soil types</a:t>
            </a:r>
            <a:endParaRPr sz="1200">
              <a:solidFill>
                <a:srgbClr val="000000"/>
              </a:solidFill>
              <a:latin typeface="Arial"/>
              <a:ea typeface="Arial"/>
              <a:cs typeface="Arial"/>
              <a:sym typeface="Arial"/>
            </a:endParaRPr>
          </a:p>
          <a:p>
            <a:pPr indent="444500" lvl="0" marL="469900" rtl="0" algn="l">
              <a:lnSpc>
                <a:spcPct val="115000"/>
              </a:lnSpc>
              <a:spcBef>
                <a:spcPts val="0"/>
              </a:spcBef>
              <a:spcAft>
                <a:spcPts val="0"/>
              </a:spcAft>
              <a:buNone/>
            </a:pPr>
            <a:r>
              <a:rPr i="1" lang="en" sz="1100">
                <a:solidFill>
                  <a:srgbClr val="000000"/>
                </a:solidFill>
                <a:latin typeface="Arial"/>
                <a:ea typeface="Arial"/>
                <a:cs typeface="Arial"/>
                <a:sym typeface="Arial"/>
              </a:rPr>
              <a:t>Soil composition, drainage, and pH levels play crucial roles in viticulture</a:t>
            </a:r>
            <a:endParaRPr i="1" sz="11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Adaptation to Climate Change</a:t>
            </a:r>
            <a:endParaRPr sz="1200">
              <a:solidFill>
                <a:srgbClr val="000000"/>
              </a:solidFill>
              <a:latin typeface="Arial"/>
              <a:ea typeface="Arial"/>
              <a:cs typeface="Arial"/>
              <a:sym typeface="Arial"/>
            </a:endParaRPr>
          </a:p>
          <a:p>
            <a:pPr indent="444500" lvl="0" marL="469900" rtl="0" algn="l">
              <a:lnSpc>
                <a:spcPct val="115000"/>
              </a:lnSpc>
              <a:spcBef>
                <a:spcPts val="0"/>
              </a:spcBef>
              <a:spcAft>
                <a:spcPts val="0"/>
              </a:spcAft>
              <a:buNone/>
            </a:pPr>
            <a:r>
              <a:rPr i="1" lang="en" sz="1100">
                <a:solidFill>
                  <a:srgbClr val="000000"/>
                </a:solidFill>
                <a:latin typeface="Arial"/>
                <a:ea typeface="Arial"/>
                <a:cs typeface="Arial"/>
                <a:sym typeface="Arial"/>
              </a:rPr>
              <a:t>Resilience of certain soil types to climatic changes</a:t>
            </a:r>
            <a:endParaRPr i="1"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Government Investment in the Wine Industry</a:t>
            </a:r>
            <a:endParaRPr b="1"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Research and development:</a:t>
            </a:r>
            <a:endParaRPr sz="1200">
              <a:solidFill>
                <a:srgbClr val="000000"/>
              </a:solidFill>
              <a:latin typeface="Arial"/>
              <a:ea typeface="Arial"/>
              <a:cs typeface="Arial"/>
              <a:sym typeface="Arial"/>
            </a:endParaRPr>
          </a:p>
          <a:p>
            <a:pPr indent="457200" lvl="0" marL="457200" rtl="0" algn="l">
              <a:lnSpc>
                <a:spcPct val="115000"/>
              </a:lnSpc>
              <a:spcBef>
                <a:spcPts val="0"/>
              </a:spcBef>
              <a:spcAft>
                <a:spcPts val="0"/>
              </a:spcAft>
              <a:buNone/>
            </a:pPr>
            <a:r>
              <a:rPr i="1" lang="en" sz="1100">
                <a:solidFill>
                  <a:srgbClr val="000000"/>
                </a:solidFill>
                <a:latin typeface="Arial"/>
                <a:ea typeface="Arial"/>
                <a:cs typeface="Arial"/>
                <a:sym typeface="Arial"/>
              </a:rPr>
              <a:t>Government funding on viticulture practices that improve resilience to climate change</a:t>
            </a:r>
            <a:endParaRPr i="1" sz="11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Support policies</a:t>
            </a:r>
            <a:endParaRPr sz="1200">
              <a:solidFill>
                <a:srgbClr val="000000"/>
              </a:solidFill>
              <a:latin typeface="Arial"/>
              <a:ea typeface="Arial"/>
              <a:cs typeface="Arial"/>
              <a:sym typeface="Arial"/>
            </a:endParaRPr>
          </a:p>
          <a:p>
            <a:pPr indent="457200" lvl="0" marL="457200" rtl="0" algn="l">
              <a:lnSpc>
                <a:spcPct val="115000"/>
              </a:lnSpc>
              <a:spcBef>
                <a:spcPts val="0"/>
              </a:spcBef>
              <a:spcAft>
                <a:spcPts val="0"/>
              </a:spcAft>
              <a:buNone/>
            </a:pPr>
            <a:r>
              <a:rPr i="1" lang="en" sz="1100">
                <a:solidFill>
                  <a:srgbClr val="000000"/>
                </a:solidFill>
                <a:latin typeface="Arial"/>
                <a:ea typeface="Arial"/>
                <a:cs typeface="Arial"/>
                <a:sym typeface="Arial"/>
              </a:rPr>
              <a:t>Subsidies, grants, and other forms of government support to help mitigate climate change effect</a:t>
            </a:r>
            <a:endParaRPr i="1"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Water Availability</a:t>
            </a:r>
            <a:endParaRPr b="1"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Water availability and irrigation practices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Pest and Disease Pressure</a:t>
            </a:r>
            <a:endParaRPr b="1"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Distribution of pests and diseases that affect vineyards via new climate patterns</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Technological Advancements</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New technologies in wine production to help cope with climate change</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200">
                <a:solidFill>
                  <a:srgbClr val="000000"/>
                </a:solidFill>
                <a:latin typeface="Arial"/>
                <a:ea typeface="Arial"/>
                <a:cs typeface="Arial"/>
                <a:sym typeface="Arial"/>
              </a:rPr>
              <a:t>Consumer Demand and Market Trends</a:t>
            </a:r>
            <a:endParaRPr b="1"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Consumer preferences, global market dynamics</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7"/>
          <p:cNvSpPr txBox="1"/>
          <p:nvPr>
            <p:ph idx="4294967295" type="title"/>
          </p:nvPr>
        </p:nvSpPr>
        <p:spPr>
          <a:xfrm>
            <a:off x="507375" y="5613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Citations</a:t>
            </a:r>
            <a:endParaRPr/>
          </a:p>
        </p:txBody>
      </p:sp>
      <p:sp>
        <p:nvSpPr>
          <p:cNvPr id="701" name="Google Shape;701;p77"/>
          <p:cNvSpPr txBox="1"/>
          <p:nvPr>
            <p:ph idx="4294967295" type="body"/>
          </p:nvPr>
        </p:nvSpPr>
        <p:spPr>
          <a:xfrm>
            <a:off x="354975" y="919200"/>
            <a:ext cx="6912600" cy="41619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100"/>
              <a:t>Global Temperature Anomaly Data</a:t>
            </a:r>
            <a:endParaRPr sz="1100"/>
          </a:p>
          <a:p>
            <a:pPr indent="-298450" lvl="0" marL="457200" rtl="0" algn="l">
              <a:lnSpc>
                <a:spcPct val="115000"/>
              </a:lnSpc>
              <a:spcBef>
                <a:spcPts val="1000"/>
              </a:spcBef>
              <a:spcAft>
                <a:spcPts val="0"/>
              </a:spcAft>
              <a:buClr>
                <a:schemeClr val="dk1"/>
              </a:buClr>
              <a:buSzPts val="1100"/>
              <a:buFont typeface="Manrope"/>
              <a:buChar char="●"/>
            </a:pPr>
            <a:r>
              <a:rPr lang="en" sz="1100"/>
              <a:t>GISTEMP Team, 2023: GISS Surface Temperature Analysis (GISTEMP), version 4. NASA Goddard Institute for Space Studies. </a:t>
            </a:r>
            <a:r>
              <a:rPr lang="en" sz="1100">
                <a:uFill>
                  <a:noFill/>
                </a:uFill>
                <a:hlinkClick r:id="rId3"/>
              </a:rPr>
              <a:t>https://data.giss.nasa.gov/gistemp/</a:t>
            </a:r>
            <a:r>
              <a:rPr lang="en" sz="1100"/>
              <a:t>.</a:t>
            </a:r>
            <a:endParaRPr sz="1100"/>
          </a:p>
          <a:p>
            <a:pPr indent="-298450" lvl="0" marL="457200" rtl="0" algn="l">
              <a:lnSpc>
                <a:spcPct val="115000"/>
              </a:lnSpc>
              <a:spcBef>
                <a:spcPts val="0"/>
              </a:spcBef>
              <a:spcAft>
                <a:spcPts val="0"/>
              </a:spcAft>
              <a:buClr>
                <a:schemeClr val="dk1"/>
              </a:buClr>
              <a:buSzPts val="1100"/>
              <a:buFont typeface="Manrope"/>
              <a:buChar char="●"/>
            </a:pPr>
            <a:r>
              <a:rPr lang="en" sz="1100"/>
              <a:t>Lenssen, N., G. Schmidt, J. Hansen, M. Menne, A. Persin, R. Ruedy, and D. Zyss, 2019: </a:t>
            </a:r>
            <a:r>
              <a:rPr lang="en" sz="1100">
                <a:uFill>
                  <a:noFill/>
                </a:uFill>
                <a:hlinkClick r:id="rId4"/>
              </a:rPr>
              <a:t>Improvements in the GISTEMP uncertainty model</a:t>
            </a:r>
            <a:r>
              <a:rPr lang="en" sz="1100"/>
              <a:t>. J. Geophys. Res. Atmos., 124, no. 12, 6307-6326, doi:10.1029/2018JD029522.</a:t>
            </a:r>
            <a:endParaRPr sz="1100"/>
          </a:p>
          <a:p>
            <a:pPr indent="0" lvl="0" marL="0" rtl="0" algn="l">
              <a:lnSpc>
                <a:spcPct val="115000"/>
              </a:lnSpc>
              <a:spcBef>
                <a:spcPts val="1000"/>
              </a:spcBef>
              <a:spcAft>
                <a:spcPts val="0"/>
              </a:spcAft>
              <a:buNone/>
            </a:pPr>
            <a:r>
              <a:rPr lang="en" sz="1100"/>
              <a:t>Wine Production Data </a:t>
            </a:r>
            <a:endParaRPr sz="1100"/>
          </a:p>
          <a:p>
            <a:pPr indent="-298450" lvl="0" marL="457200" rtl="0" algn="l">
              <a:lnSpc>
                <a:spcPct val="115000"/>
              </a:lnSpc>
              <a:spcBef>
                <a:spcPts val="1000"/>
              </a:spcBef>
              <a:spcAft>
                <a:spcPts val="0"/>
              </a:spcAft>
              <a:buSzPts val="1100"/>
              <a:buChar char="●"/>
            </a:pPr>
            <a:r>
              <a:rPr lang="en" sz="1100"/>
              <a:t>Food and Agriculture Organization of the United Nations (FAO).License: CC BY-NC-SA 3.0 IGO. Production / Crops and livestock products - Metadata. March 24, 2023. Extracted from: https://www.fao.org/faostat/en/#data.</a:t>
            </a:r>
            <a:endParaRPr sz="1100"/>
          </a:p>
          <a:p>
            <a:pPr indent="0" lvl="0" marL="0" rtl="0" algn="l">
              <a:lnSpc>
                <a:spcPct val="115000"/>
              </a:lnSpc>
              <a:spcBef>
                <a:spcPts val="1000"/>
              </a:spcBef>
              <a:spcAft>
                <a:spcPts val="0"/>
              </a:spcAft>
              <a:buNone/>
            </a:pPr>
            <a:r>
              <a:rPr lang="en" sz="1100"/>
              <a:t>Temperature Data </a:t>
            </a:r>
            <a:endParaRPr sz="1100"/>
          </a:p>
          <a:p>
            <a:pPr indent="-298450" lvl="0" marL="457200" rtl="0" algn="l">
              <a:lnSpc>
                <a:spcPct val="115000"/>
              </a:lnSpc>
              <a:spcBef>
                <a:spcPts val="1000"/>
              </a:spcBef>
              <a:spcAft>
                <a:spcPts val="0"/>
              </a:spcAft>
              <a:buSzPts val="1100"/>
              <a:buChar char="●"/>
            </a:pPr>
            <a:r>
              <a:rPr lang="en" sz="1100"/>
              <a:t>Menne, Matthew J., Imke Durre, Bryant Korzeniewski, Shelley McNeill, Kristy Thomas, Xungang Yin, Steven Anthony, Ron Ray, Russell S. Vose, Byron E.Gleason, and Tamara G. Houston (2012): Global Historical Climatology Network - Daily (GHCN-Daily), Version 3.. NOAA National Climatic Data Center. doi:10.7289/V5D21VHZ.</a:t>
            </a:r>
            <a:endParaRPr sz="1100"/>
          </a:p>
          <a:p>
            <a:pPr indent="0" lvl="0" marL="0" rtl="0" algn="l">
              <a:lnSpc>
                <a:spcPct val="115000"/>
              </a:lnSpc>
              <a:spcBef>
                <a:spcPts val="1000"/>
              </a:spcBef>
              <a:spcAft>
                <a:spcPts val="0"/>
              </a:spcAft>
              <a:buNone/>
            </a:pPr>
            <a:r>
              <a:t/>
            </a:r>
            <a:endParaRPr sz="1000"/>
          </a:p>
          <a:p>
            <a:pPr indent="0" lvl="0" marL="0" rtl="0" algn="l">
              <a:lnSpc>
                <a:spcPct val="115000"/>
              </a:lnSpc>
              <a:spcBef>
                <a:spcPts val="1000"/>
              </a:spcBef>
              <a:spcAft>
                <a:spcPts val="0"/>
              </a:spcAft>
              <a:buNone/>
            </a:pPr>
            <a:r>
              <a:t/>
            </a:r>
            <a:endParaRPr sz="1000"/>
          </a:p>
          <a:p>
            <a:pPr indent="0" lvl="0" marL="0" rtl="0" algn="l">
              <a:lnSpc>
                <a:spcPct val="115000"/>
              </a:lnSpc>
              <a:spcBef>
                <a:spcPts val="1000"/>
              </a:spcBef>
              <a:spcAft>
                <a:spcPts val="0"/>
              </a:spcAft>
              <a:buNone/>
            </a:pPr>
            <a:r>
              <a:t/>
            </a:r>
            <a:endParaRPr sz="1000"/>
          </a:p>
          <a:p>
            <a:pPr indent="0" lvl="0" marL="0" rtl="0" algn="l">
              <a:lnSpc>
                <a:spcPct val="115000"/>
              </a:lnSpc>
              <a:spcBef>
                <a:spcPts val="1000"/>
              </a:spcBef>
              <a:spcAft>
                <a:spcPts val="0"/>
              </a:spcAft>
              <a:buNone/>
            </a:pPr>
            <a:r>
              <a:t/>
            </a:r>
            <a:endParaRPr sz="1000"/>
          </a:p>
          <a:p>
            <a:pPr indent="0" lvl="0" marL="0" rtl="0" algn="l">
              <a:lnSpc>
                <a:spcPct val="115000"/>
              </a:lnSpc>
              <a:spcBef>
                <a:spcPts val="1000"/>
              </a:spcBef>
              <a:spcAft>
                <a:spcPts val="0"/>
              </a:spcAft>
              <a:buNone/>
            </a:pPr>
            <a:r>
              <a:t/>
            </a:r>
            <a:endParaRPr sz="1000">
              <a:solidFill>
                <a:srgbClr val="000000"/>
              </a:solidFill>
              <a:latin typeface="Arial"/>
              <a:ea typeface="Arial"/>
              <a:cs typeface="Arial"/>
              <a:sym typeface="Arial"/>
            </a:endParaRPr>
          </a:p>
          <a:p>
            <a:pPr indent="0" lvl="0" marL="0" rtl="0" algn="l">
              <a:lnSpc>
                <a:spcPct val="115000"/>
              </a:lnSpc>
              <a:spcBef>
                <a:spcPts val="1000"/>
              </a:spcBef>
              <a:spcAft>
                <a:spcPts val="0"/>
              </a:spcAft>
              <a:buNone/>
            </a:pPr>
            <a:r>
              <a:t/>
            </a:r>
            <a:endParaRPr sz="1000">
              <a:solidFill>
                <a:srgbClr val="000000"/>
              </a:solidFill>
              <a:latin typeface="Arial"/>
              <a:ea typeface="Arial"/>
              <a:cs typeface="Arial"/>
              <a:sym typeface="Arial"/>
            </a:endParaRPr>
          </a:p>
          <a:p>
            <a:pPr indent="0" lvl="0" marL="0" rtl="0" algn="l">
              <a:spcBef>
                <a:spcPts val="1000"/>
              </a:spcBef>
              <a:spcAft>
                <a:spcPts val="0"/>
              </a:spcAft>
              <a:buNone/>
            </a:pPr>
            <a:r>
              <a:t/>
            </a:r>
            <a:endParaRPr/>
          </a:p>
        </p:txBody>
      </p:sp>
      <p:pic>
        <p:nvPicPr>
          <p:cNvPr id="702" name="Google Shape;702;p77"/>
          <p:cNvPicPr preferRelativeResize="0"/>
          <p:nvPr/>
        </p:nvPicPr>
        <p:blipFill>
          <a:blip r:embed="rId5">
            <a:alphaModFix/>
          </a:blip>
          <a:stretch>
            <a:fillRect/>
          </a:stretch>
        </p:blipFill>
        <p:spPr>
          <a:xfrm>
            <a:off x="7725803" y="919200"/>
            <a:ext cx="1238350" cy="1238350"/>
          </a:xfrm>
          <a:prstGeom prst="rect">
            <a:avLst/>
          </a:prstGeom>
          <a:noFill/>
          <a:ln>
            <a:noFill/>
          </a:ln>
        </p:spPr>
      </p:pic>
      <p:pic>
        <p:nvPicPr>
          <p:cNvPr id="703" name="Google Shape;703;p77"/>
          <p:cNvPicPr preferRelativeResize="0"/>
          <p:nvPr/>
        </p:nvPicPr>
        <p:blipFill>
          <a:blip r:embed="rId6">
            <a:alphaModFix/>
          </a:blip>
          <a:stretch>
            <a:fillRect/>
          </a:stretch>
        </p:blipFill>
        <p:spPr>
          <a:xfrm>
            <a:off x="7772610" y="3719325"/>
            <a:ext cx="1144776" cy="1144776"/>
          </a:xfrm>
          <a:prstGeom prst="rect">
            <a:avLst/>
          </a:prstGeom>
          <a:noFill/>
          <a:ln>
            <a:noFill/>
          </a:ln>
        </p:spPr>
      </p:pic>
      <p:pic>
        <p:nvPicPr>
          <p:cNvPr id="704" name="Google Shape;704;p77"/>
          <p:cNvPicPr preferRelativeResize="0"/>
          <p:nvPr/>
        </p:nvPicPr>
        <p:blipFill>
          <a:blip r:embed="rId7">
            <a:alphaModFix/>
          </a:blip>
          <a:stretch>
            <a:fillRect/>
          </a:stretch>
        </p:blipFill>
        <p:spPr>
          <a:xfrm>
            <a:off x="7781265" y="2366050"/>
            <a:ext cx="1127448" cy="1144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5"/>
          <p:cNvSpPr txBox="1"/>
          <p:nvPr>
            <p:ph type="title"/>
          </p:nvPr>
        </p:nvSpPr>
        <p:spPr>
          <a:xfrm>
            <a:off x="719925" y="437700"/>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Datasets </a:t>
            </a:r>
            <a:endParaRPr/>
          </a:p>
        </p:txBody>
      </p:sp>
      <p:sp>
        <p:nvSpPr>
          <p:cNvPr id="563" name="Google Shape;563;p55"/>
          <p:cNvSpPr txBox="1"/>
          <p:nvPr>
            <p:ph idx="1" type="subTitle"/>
          </p:nvPr>
        </p:nvSpPr>
        <p:spPr>
          <a:xfrm>
            <a:off x="720075" y="2290725"/>
            <a:ext cx="2489700" cy="2040600"/>
          </a:xfrm>
          <a:prstGeom prst="rect">
            <a:avLst/>
          </a:prstGeom>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b="1" lang="en" sz="1200"/>
              <a:t>Wine Production </a:t>
            </a:r>
            <a:endParaRPr b="1" sz="1200"/>
          </a:p>
          <a:p>
            <a:pPr indent="0" lvl="0" marL="0" rtl="0" algn="ctr">
              <a:lnSpc>
                <a:spcPct val="115000"/>
              </a:lnSpc>
              <a:spcBef>
                <a:spcPts val="1000"/>
              </a:spcBef>
              <a:spcAft>
                <a:spcPts val="0"/>
              </a:spcAft>
              <a:buNone/>
            </a:pPr>
            <a:r>
              <a:rPr lang="en" sz="1200"/>
              <a:t>Crops and livestock products database from the Food and Agriculture Organization of the United Nations (FAO).  </a:t>
            </a:r>
            <a:endParaRPr sz="1200"/>
          </a:p>
          <a:p>
            <a:pPr indent="0" lvl="0" marL="0" rtl="0" algn="ctr">
              <a:lnSpc>
                <a:spcPct val="115000"/>
              </a:lnSpc>
              <a:spcBef>
                <a:spcPts val="1000"/>
              </a:spcBef>
              <a:spcAft>
                <a:spcPts val="1000"/>
              </a:spcAft>
              <a:buNone/>
            </a:pPr>
            <a:r>
              <a:rPr lang="en" sz="1200"/>
              <a:t>Dataset / API used to measure wine production by country by year. </a:t>
            </a:r>
            <a:endParaRPr sz="1200"/>
          </a:p>
        </p:txBody>
      </p:sp>
      <p:sp>
        <p:nvSpPr>
          <p:cNvPr id="564" name="Google Shape;564;p55"/>
          <p:cNvSpPr txBox="1"/>
          <p:nvPr>
            <p:ph idx="4" type="subTitle"/>
          </p:nvPr>
        </p:nvSpPr>
        <p:spPr>
          <a:xfrm>
            <a:off x="3372600" y="2290725"/>
            <a:ext cx="2398800" cy="2040600"/>
          </a:xfrm>
          <a:prstGeom prst="rect">
            <a:avLst/>
          </a:prstGeom>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b="1" lang="en" sz="1200"/>
              <a:t>Temperature</a:t>
            </a:r>
            <a:endParaRPr b="1" sz="1200"/>
          </a:p>
          <a:p>
            <a:pPr indent="0" lvl="0" marL="0" rtl="0" algn="ctr">
              <a:lnSpc>
                <a:spcPct val="115000"/>
              </a:lnSpc>
              <a:spcBef>
                <a:spcPts val="1000"/>
              </a:spcBef>
              <a:spcAft>
                <a:spcPts val="0"/>
              </a:spcAft>
              <a:buNone/>
            </a:pPr>
            <a:r>
              <a:rPr lang="en" sz="1200"/>
              <a:t>Global Historical Climatology Network - Daily (GHCN-Daily), Version 3 from the  NOAA National Climatic Data Center.</a:t>
            </a:r>
            <a:endParaRPr sz="1200"/>
          </a:p>
          <a:p>
            <a:pPr indent="0" lvl="0" marL="0" rtl="0" algn="ctr">
              <a:lnSpc>
                <a:spcPct val="115000"/>
              </a:lnSpc>
              <a:spcBef>
                <a:spcPts val="1000"/>
              </a:spcBef>
              <a:spcAft>
                <a:spcPts val="1000"/>
              </a:spcAft>
              <a:buNone/>
            </a:pPr>
            <a:r>
              <a:rPr lang="en" sz="1200"/>
              <a:t>Dataset / API  used to measure daily weather temperature indices by country by year. </a:t>
            </a:r>
            <a:endParaRPr sz="1500"/>
          </a:p>
        </p:txBody>
      </p:sp>
      <p:sp>
        <p:nvSpPr>
          <p:cNvPr id="565" name="Google Shape;565;p55"/>
          <p:cNvSpPr txBox="1"/>
          <p:nvPr>
            <p:ph idx="6" type="subTitle"/>
          </p:nvPr>
        </p:nvSpPr>
        <p:spPr>
          <a:xfrm>
            <a:off x="5934225" y="2290625"/>
            <a:ext cx="2489700" cy="2040600"/>
          </a:xfrm>
          <a:prstGeom prst="rect">
            <a:avLst/>
          </a:prstGeom>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b="1" lang="en" sz="1200">
                <a:solidFill>
                  <a:srgbClr val="000000"/>
                </a:solidFill>
              </a:rPr>
              <a:t>Global Temperature Anomaly </a:t>
            </a:r>
            <a:endParaRPr b="1" sz="1200">
              <a:solidFill>
                <a:srgbClr val="000000"/>
              </a:solidFill>
            </a:endParaRPr>
          </a:p>
          <a:p>
            <a:pPr indent="0" lvl="0" marL="0" rtl="0" algn="ctr">
              <a:lnSpc>
                <a:spcPct val="115000"/>
              </a:lnSpc>
              <a:spcBef>
                <a:spcPts val="1000"/>
              </a:spcBef>
              <a:spcAft>
                <a:spcPts val="0"/>
              </a:spcAft>
              <a:buNone/>
            </a:pPr>
            <a:r>
              <a:rPr lang="en" sz="1200">
                <a:solidFill>
                  <a:srgbClr val="000000"/>
                </a:solidFill>
              </a:rPr>
              <a:t>GISS Surface Temperature Analysis from the </a:t>
            </a:r>
            <a:r>
              <a:rPr lang="en" sz="1200"/>
              <a:t>NASA Goddard Institute for Space Studies.</a:t>
            </a:r>
            <a:endParaRPr sz="1200"/>
          </a:p>
          <a:p>
            <a:pPr indent="0" lvl="0" marL="0" rtl="0" algn="ctr">
              <a:lnSpc>
                <a:spcPct val="115000"/>
              </a:lnSpc>
              <a:spcBef>
                <a:spcPts val="1000"/>
              </a:spcBef>
              <a:spcAft>
                <a:spcPts val="0"/>
              </a:spcAft>
              <a:buNone/>
            </a:pPr>
            <a:r>
              <a:rPr lang="en" sz="1200"/>
              <a:t>Index used to find global annual mean temperature change. </a:t>
            </a:r>
            <a:endParaRPr sz="1200"/>
          </a:p>
          <a:p>
            <a:pPr indent="0" lvl="0" marL="0" rtl="0" algn="ctr">
              <a:lnSpc>
                <a:spcPct val="115000"/>
              </a:lnSpc>
              <a:spcBef>
                <a:spcPts val="1000"/>
              </a:spcBef>
              <a:spcAft>
                <a:spcPts val="0"/>
              </a:spcAft>
              <a:buNone/>
            </a:pPr>
            <a:r>
              <a:t/>
            </a:r>
            <a:endParaRPr sz="1200"/>
          </a:p>
          <a:p>
            <a:pPr indent="0" lvl="0" marL="0" rtl="0" algn="ctr">
              <a:spcBef>
                <a:spcPts val="1000"/>
              </a:spcBef>
              <a:spcAft>
                <a:spcPts val="0"/>
              </a:spcAft>
              <a:buNone/>
            </a:pPr>
            <a:r>
              <a:t/>
            </a:r>
            <a:endParaRPr/>
          </a:p>
        </p:txBody>
      </p:sp>
      <p:pic>
        <p:nvPicPr>
          <p:cNvPr id="566" name="Google Shape;566;p55"/>
          <p:cNvPicPr preferRelativeResize="0"/>
          <p:nvPr/>
        </p:nvPicPr>
        <p:blipFill>
          <a:blip r:embed="rId3">
            <a:alphaModFix/>
          </a:blip>
          <a:stretch>
            <a:fillRect/>
          </a:stretch>
        </p:blipFill>
        <p:spPr>
          <a:xfrm>
            <a:off x="1389313" y="1149775"/>
            <a:ext cx="1151223" cy="1168911"/>
          </a:xfrm>
          <a:prstGeom prst="rect">
            <a:avLst/>
          </a:prstGeom>
          <a:noFill/>
          <a:ln>
            <a:noFill/>
          </a:ln>
        </p:spPr>
      </p:pic>
      <p:pic>
        <p:nvPicPr>
          <p:cNvPr id="567" name="Google Shape;567;p55"/>
          <p:cNvPicPr preferRelativeResize="0"/>
          <p:nvPr/>
        </p:nvPicPr>
        <p:blipFill>
          <a:blip r:embed="rId4">
            <a:alphaModFix/>
          </a:blip>
          <a:stretch>
            <a:fillRect/>
          </a:stretch>
        </p:blipFill>
        <p:spPr>
          <a:xfrm>
            <a:off x="3996386" y="1158588"/>
            <a:ext cx="1151222" cy="1151250"/>
          </a:xfrm>
          <a:prstGeom prst="rect">
            <a:avLst/>
          </a:prstGeom>
          <a:noFill/>
          <a:ln>
            <a:noFill/>
          </a:ln>
        </p:spPr>
      </p:pic>
      <p:pic>
        <p:nvPicPr>
          <p:cNvPr id="568" name="Google Shape;568;p55"/>
          <p:cNvPicPr preferRelativeResize="0"/>
          <p:nvPr/>
        </p:nvPicPr>
        <p:blipFill>
          <a:blip r:embed="rId5">
            <a:alphaModFix/>
          </a:blip>
          <a:stretch>
            <a:fillRect/>
          </a:stretch>
        </p:blipFill>
        <p:spPr>
          <a:xfrm>
            <a:off x="6510050" y="1065225"/>
            <a:ext cx="1338025" cy="133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6"/>
          <p:cNvSpPr txBox="1"/>
          <p:nvPr>
            <p:ph type="title"/>
          </p:nvPr>
        </p:nvSpPr>
        <p:spPr>
          <a:xfrm>
            <a:off x="311700" y="434625"/>
            <a:ext cx="8832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 temperatures are rising. Does</a:t>
            </a:r>
            <a:r>
              <a:rPr lang="en"/>
              <a:t> </a:t>
            </a:r>
            <a:r>
              <a:rPr lang="en"/>
              <a:t>climate</a:t>
            </a:r>
            <a:r>
              <a:rPr lang="en"/>
              <a:t> change affect global wine production?</a:t>
            </a:r>
            <a:endParaRPr/>
          </a:p>
        </p:txBody>
      </p:sp>
      <p:sp>
        <p:nvSpPr>
          <p:cNvPr id="574" name="Google Shape;574;p56"/>
          <p:cNvSpPr txBox="1"/>
          <p:nvPr/>
        </p:nvSpPr>
        <p:spPr>
          <a:xfrm>
            <a:off x="6934350" y="952500"/>
            <a:ext cx="2090100" cy="38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Manrope"/>
              <a:ea typeface="Manrope"/>
              <a:cs typeface="Manrope"/>
              <a:sym typeface="Manrope"/>
            </a:endParaRPr>
          </a:p>
          <a:p>
            <a:pPr indent="0" lvl="0" marL="0" rtl="0" algn="l">
              <a:spcBef>
                <a:spcPts val="0"/>
              </a:spcBef>
              <a:spcAft>
                <a:spcPts val="0"/>
              </a:spcAft>
              <a:buNone/>
            </a:pPr>
            <a:r>
              <a:rPr lang="en" sz="1300">
                <a:solidFill>
                  <a:schemeClr val="dk1"/>
                </a:solidFill>
                <a:latin typeface="Manrope"/>
                <a:ea typeface="Manrope"/>
                <a:cs typeface="Manrope"/>
                <a:sym typeface="Manrope"/>
              </a:rPr>
              <a:t>Earth’s temperature has risen by 2</a:t>
            </a:r>
            <a:r>
              <a:rPr lang="en" sz="1300">
                <a:solidFill>
                  <a:srgbClr val="333333"/>
                </a:solidFill>
                <a:latin typeface="Roboto"/>
                <a:ea typeface="Roboto"/>
                <a:cs typeface="Roboto"/>
                <a:sym typeface="Roboto"/>
              </a:rPr>
              <a:t>° F since 1880 (an average of </a:t>
            </a:r>
            <a:r>
              <a:rPr lang="en" sz="1300">
                <a:solidFill>
                  <a:schemeClr val="dk1"/>
                </a:solidFill>
                <a:latin typeface="Manrope"/>
                <a:ea typeface="Manrope"/>
                <a:cs typeface="Manrope"/>
                <a:sym typeface="Manrope"/>
              </a:rPr>
              <a:t>0.14</a:t>
            </a:r>
            <a:r>
              <a:rPr lang="en" sz="1300">
                <a:solidFill>
                  <a:srgbClr val="333333"/>
                </a:solidFill>
                <a:latin typeface="Roboto"/>
                <a:ea typeface="Roboto"/>
                <a:cs typeface="Roboto"/>
                <a:sym typeface="Roboto"/>
              </a:rPr>
              <a:t>° F per decade). </a:t>
            </a:r>
            <a:endParaRPr sz="1300">
              <a:solidFill>
                <a:srgbClr val="333333"/>
              </a:solidFill>
              <a:latin typeface="Roboto"/>
              <a:ea typeface="Roboto"/>
              <a:cs typeface="Roboto"/>
              <a:sym typeface="Roboto"/>
            </a:endParaRPr>
          </a:p>
          <a:p>
            <a:pPr indent="0" lvl="0" marL="0" rtl="0" algn="l">
              <a:spcBef>
                <a:spcPts val="0"/>
              </a:spcBef>
              <a:spcAft>
                <a:spcPts val="0"/>
              </a:spcAft>
              <a:buNone/>
            </a:pPr>
            <a:r>
              <a:t/>
            </a:r>
            <a:endParaRPr sz="1300">
              <a:solidFill>
                <a:srgbClr val="333333"/>
              </a:solidFill>
              <a:latin typeface="Roboto"/>
              <a:ea typeface="Roboto"/>
              <a:cs typeface="Roboto"/>
              <a:sym typeface="Roboto"/>
            </a:endParaRPr>
          </a:p>
          <a:p>
            <a:pPr indent="0" lvl="0" marL="0" rtl="0" algn="l">
              <a:spcBef>
                <a:spcPts val="0"/>
              </a:spcBef>
              <a:spcAft>
                <a:spcPts val="0"/>
              </a:spcAft>
              <a:buNone/>
            </a:pPr>
            <a:r>
              <a:rPr lang="en" sz="1300">
                <a:solidFill>
                  <a:srgbClr val="333333"/>
                </a:solidFill>
                <a:latin typeface="Roboto"/>
                <a:ea typeface="Roboto"/>
                <a:cs typeface="Roboto"/>
                <a:sym typeface="Roboto"/>
              </a:rPr>
              <a:t>The 21st century is marked by slow growth in global wine production.</a:t>
            </a:r>
            <a:endParaRPr sz="1300">
              <a:solidFill>
                <a:srgbClr val="333333"/>
              </a:solidFill>
              <a:latin typeface="Roboto"/>
              <a:ea typeface="Roboto"/>
              <a:cs typeface="Roboto"/>
              <a:sym typeface="Roboto"/>
            </a:endParaRPr>
          </a:p>
          <a:p>
            <a:pPr indent="0" lvl="0" marL="0" rtl="0" algn="l">
              <a:spcBef>
                <a:spcPts val="0"/>
              </a:spcBef>
              <a:spcAft>
                <a:spcPts val="0"/>
              </a:spcAft>
              <a:buNone/>
            </a:pPr>
            <a:r>
              <a:t/>
            </a:r>
            <a:endParaRPr sz="1300">
              <a:solidFill>
                <a:srgbClr val="333333"/>
              </a:solidFill>
              <a:latin typeface="Roboto"/>
              <a:ea typeface="Roboto"/>
              <a:cs typeface="Roboto"/>
              <a:sym typeface="Roboto"/>
            </a:endParaRPr>
          </a:p>
          <a:p>
            <a:pPr indent="0" lvl="0" marL="0" rtl="0" algn="l">
              <a:spcBef>
                <a:spcPts val="0"/>
              </a:spcBef>
              <a:spcAft>
                <a:spcPts val="0"/>
              </a:spcAft>
              <a:buNone/>
            </a:pPr>
            <a:r>
              <a:rPr lang="en" sz="1300">
                <a:solidFill>
                  <a:srgbClr val="333333"/>
                </a:solidFill>
                <a:latin typeface="Roboto"/>
                <a:ea typeface="Roboto"/>
                <a:cs typeface="Roboto"/>
                <a:sym typeface="Roboto"/>
              </a:rPr>
              <a:t>A 3.6° F  rise in temperature could shrink wine-growing regions by more than half. (National Academy of Sciences, 2020) </a:t>
            </a:r>
            <a:endParaRPr sz="1300">
              <a:solidFill>
                <a:srgbClr val="333333"/>
              </a:solidFill>
              <a:latin typeface="Roboto"/>
              <a:ea typeface="Roboto"/>
              <a:cs typeface="Roboto"/>
              <a:sym typeface="Roboto"/>
            </a:endParaRPr>
          </a:p>
        </p:txBody>
      </p:sp>
      <p:pic>
        <p:nvPicPr>
          <p:cNvPr id="575" name="Google Shape;575;p56"/>
          <p:cNvPicPr preferRelativeResize="0"/>
          <p:nvPr/>
        </p:nvPicPr>
        <p:blipFill rotWithShape="1">
          <a:blip r:embed="rId3">
            <a:alphaModFix/>
          </a:blip>
          <a:srcRect b="0" l="6488" r="3898" t="4870"/>
          <a:stretch/>
        </p:blipFill>
        <p:spPr>
          <a:xfrm>
            <a:off x="311700" y="1279575"/>
            <a:ext cx="6622650" cy="35150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7"/>
          <p:cNvSpPr txBox="1"/>
          <p:nvPr>
            <p:ph type="title"/>
          </p:nvPr>
        </p:nvSpPr>
        <p:spPr>
          <a:xfrm flipH="1">
            <a:off x="426900" y="437700"/>
            <a:ext cx="8560800" cy="65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United States.</a:t>
            </a:r>
            <a:endParaRPr sz="2600"/>
          </a:p>
        </p:txBody>
      </p:sp>
      <p:pic>
        <p:nvPicPr>
          <p:cNvPr id="581" name="Google Shape;581;p57"/>
          <p:cNvPicPr preferRelativeResize="0"/>
          <p:nvPr/>
        </p:nvPicPr>
        <p:blipFill rotWithShape="1">
          <a:blip r:embed="rId3">
            <a:alphaModFix/>
          </a:blip>
          <a:srcRect b="0" l="3020" r="4881" t="5464"/>
          <a:stretch/>
        </p:blipFill>
        <p:spPr>
          <a:xfrm>
            <a:off x="432025" y="1017025"/>
            <a:ext cx="8279925" cy="3920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there a correlation between </a:t>
            </a:r>
            <a:r>
              <a:rPr lang="en"/>
              <a:t>rising</a:t>
            </a:r>
            <a:r>
              <a:rPr lang="en"/>
              <a:t> average temperatures and wine production?</a:t>
            </a:r>
            <a:endParaRPr/>
          </a:p>
        </p:txBody>
      </p:sp>
      <p:pic>
        <p:nvPicPr>
          <p:cNvPr id="587" name="Google Shape;587;p58"/>
          <p:cNvPicPr preferRelativeResize="0"/>
          <p:nvPr/>
        </p:nvPicPr>
        <p:blipFill>
          <a:blip r:embed="rId3">
            <a:alphaModFix/>
          </a:blip>
          <a:stretch>
            <a:fillRect/>
          </a:stretch>
        </p:blipFill>
        <p:spPr>
          <a:xfrm>
            <a:off x="1377450" y="1286550"/>
            <a:ext cx="6389101" cy="3576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9"/>
          <p:cNvSpPr txBox="1"/>
          <p:nvPr>
            <p:ph type="title"/>
          </p:nvPr>
        </p:nvSpPr>
        <p:spPr>
          <a:xfrm>
            <a:off x="787400" y="0"/>
            <a:ext cx="7509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Greece</a:t>
            </a:r>
            <a:endParaRPr/>
          </a:p>
        </p:txBody>
      </p:sp>
      <p:pic>
        <p:nvPicPr>
          <p:cNvPr id="593" name="Google Shape;593;p59"/>
          <p:cNvPicPr preferRelativeResize="0"/>
          <p:nvPr/>
        </p:nvPicPr>
        <p:blipFill>
          <a:blip r:embed="rId3">
            <a:alphaModFix/>
          </a:blip>
          <a:stretch>
            <a:fillRect/>
          </a:stretch>
        </p:blipFill>
        <p:spPr>
          <a:xfrm>
            <a:off x="168912" y="664150"/>
            <a:ext cx="8806176" cy="4292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0"/>
          <p:cNvSpPr txBox="1"/>
          <p:nvPr>
            <p:ph type="title"/>
          </p:nvPr>
        </p:nvSpPr>
        <p:spPr>
          <a:xfrm>
            <a:off x="3031650" y="0"/>
            <a:ext cx="3080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Greece</a:t>
            </a:r>
            <a:endParaRPr/>
          </a:p>
        </p:txBody>
      </p:sp>
      <p:pic>
        <p:nvPicPr>
          <p:cNvPr id="599" name="Google Shape;599;p60"/>
          <p:cNvPicPr preferRelativeResize="0"/>
          <p:nvPr/>
        </p:nvPicPr>
        <p:blipFill>
          <a:blip r:embed="rId3">
            <a:alphaModFix/>
          </a:blip>
          <a:stretch>
            <a:fillRect/>
          </a:stretch>
        </p:blipFill>
        <p:spPr>
          <a:xfrm>
            <a:off x="457200" y="642125"/>
            <a:ext cx="8229601" cy="4396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61"/>
          <p:cNvPicPr preferRelativeResize="0"/>
          <p:nvPr/>
        </p:nvPicPr>
        <p:blipFill>
          <a:blip r:embed="rId3">
            <a:alphaModFix/>
          </a:blip>
          <a:stretch>
            <a:fillRect/>
          </a:stretch>
        </p:blipFill>
        <p:spPr>
          <a:xfrm>
            <a:off x="216262" y="602875"/>
            <a:ext cx="8711474" cy="4221450"/>
          </a:xfrm>
          <a:prstGeom prst="rect">
            <a:avLst/>
          </a:prstGeom>
          <a:noFill/>
          <a:ln>
            <a:noFill/>
          </a:ln>
        </p:spPr>
      </p:pic>
      <p:sp>
        <p:nvSpPr>
          <p:cNvPr id="605" name="Google Shape;605;p61"/>
          <p:cNvSpPr txBox="1"/>
          <p:nvPr>
            <p:ph type="title"/>
          </p:nvPr>
        </p:nvSpPr>
        <p:spPr>
          <a:xfrm>
            <a:off x="3031638" y="30175"/>
            <a:ext cx="3080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South Africa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850C0C"/>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